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71" r:id="rId2"/>
    <p:sldId id="263" r:id="rId3"/>
    <p:sldId id="273" r:id="rId4"/>
    <p:sldId id="264" r:id="rId5"/>
    <p:sldId id="265" r:id="rId6"/>
    <p:sldId id="266" r:id="rId7"/>
    <p:sldId id="267" r:id="rId8"/>
    <p:sldId id="270" r:id="rId9"/>
    <p:sldId id="268" r:id="rId10"/>
    <p:sldId id="269" r:id="rId11"/>
    <p:sldId id="274" r:id="rId12"/>
  </p:sldIdLst>
  <p:sldSz cx="9144000" cy="6858000" type="screen4x3"/>
  <p:notesSz cx="6858000" cy="994568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151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358FD912-1602-4BB9-BC02-27331C712820}" type="datetimeFigureOut">
              <a:rPr lang="fr-FR" smtClean="0"/>
              <a:pPr/>
              <a:t>08/01/2024</a:t>
            </a:fld>
            <a:endParaRPr lang="fr-FR"/>
          </a:p>
        </p:txBody>
      </p:sp>
      <p:sp>
        <p:nvSpPr>
          <p:cNvPr id="4" name="Espace réservé de l'image des diapositives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724202"/>
            <a:ext cx="5486400" cy="447556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925B5395-81EE-4CE7-82FF-29F2F9A74A0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42975" y="746125"/>
            <a:ext cx="4972050" cy="3729038"/>
          </a:xfrm>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FF9B528-1EC9-482C-B76E-44BD3376F492}"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AE" dirty="0" smtClean="0"/>
          </a:p>
          <a:p>
            <a:endParaRPr lang="fr-FR" dirty="0"/>
          </a:p>
        </p:txBody>
      </p:sp>
      <p:sp>
        <p:nvSpPr>
          <p:cNvPr id="4" name="Espace réservé du numéro de diapositive 3"/>
          <p:cNvSpPr>
            <a:spLocks noGrp="1"/>
          </p:cNvSpPr>
          <p:nvPr>
            <p:ph type="sldNum" sz="quarter" idx="10"/>
          </p:nvPr>
        </p:nvSpPr>
        <p:spPr/>
        <p:txBody>
          <a:bodyPr/>
          <a:lstStyle/>
          <a:p>
            <a:fld id="{5AAEB9E0-FD86-4459-9F92-90D64429170B}"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08/01/2024</a:t>
            </a:fld>
            <a:endParaRPr lang="fr-BE"/>
          </a:p>
        </p:txBody>
      </p:sp>
      <p:sp>
        <p:nvSpPr>
          <p:cNvPr id="20" name="Espace réservé du pied de page 19"/>
          <p:cNvSpPr>
            <a:spLocks noGrp="1"/>
          </p:cNvSpPr>
          <p:nvPr>
            <p:ph type="ftr" sz="quarter" idx="11"/>
          </p:nvPr>
        </p:nvSpPr>
        <p:spPr/>
        <p:txBody>
          <a:bodyPr/>
          <a:lstStyle>
            <a:extLst/>
          </a:lstStyle>
          <a:p>
            <a:endParaRPr lang="fr-BE"/>
          </a:p>
        </p:txBody>
      </p:sp>
      <p:sp>
        <p:nvSpPr>
          <p:cNvPr id="10" name="Espace réservé du numéro de diapositive 9"/>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08/01/2024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08/01/2024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08/01/2024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08/01/2024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08/01/2024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08/01/2024</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08/01/2024</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08/01/2024</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08/01/2024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08/01/2024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A309A6D-C09C-4548-B29A-6CF363A7E532}" type="datetimeFigureOut">
              <a:rPr lang="fr-FR" smtClean="0"/>
              <a:pPr/>
              <a:t>08/01/2024</a:t>
            </a:fld>
            <a:endParaRPr lang="fr-BE"/>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BE"/>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4668DC-857F-487D-BFFA-8C0CA5037977}" type="slidenum">
              <a:rPr lang="fr-BE" smtClean="0"/>
              <a:pPr/>
              <a:t>‹N°›</a:t>
            </a:fld>
            <a:endParaRPr lang="fr-B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Espace réservé du contenu 11"/>
          <p:cNvPicPr>
            <a:picLocks noGrp="1" noChangeAspect="1"/>
          </p:cNvPicPr>
          <p:nvPr>
            <p:ph idx="1"/>
          </p:nvPr>
        </p:nvPicPr>
        <p:blipFill>
          <a:blip r:embed="rId3">
            <a:extLst>
              <a:ext uri="{28A0092B-C50C-407E-A947-70E740481C1C}">
                <a14:useLocalDpi xmlns:a14="http://schemas.microsoft.com/office/drawing/2010/main" xmlns="" val="0"/>
              </a:ext>
            </a:extLst>
          </a:blip>
          <a:stretch>
            <a:fillRect/>
          </a:stretch>
        </p:blipFill>
        <p:spPr bwMode="auto">
          <a:xfrm>
            <a:off x="100584" y="174891"/>
            <a:ext cx="1737360" cy="17392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
        <p:nvSpPr>
          <p:cNvPr id="13" name="Rectangle à coins arrondis 12"/>
          <p:cNvSpPr/>
          <p:nvPr/>
        </p:nvSpPr>
        <p:spPr>
          <a:xfrm>
            <a:off x="1785918" y="2285992"/>
            <a:ext cx="5684730" cy="2643206"/>
          </a:xfrm>
          <a:prstGeom prst="roundRect">
            <a:avLst/>
          </a:prstGeom>
          <a:solidFill>
            <a:schemeClr val="accent2"/>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AE" sz="4000" b="1" dirty="0">
                <a:solidFill>
                  <a:schemeClr val="tx1"/>
                </a:solidFill>
                <a:cs typeface="+mj-cs"/>
              </a:rPr>
              <a:t>جمعية إيثار الخيرية للتكفل بمرضى السرطان</a:t>
            </a:r>
            <a:endParaRPr lang="ar-AE" sz="4000" dirty="0">
              <a:solidFill>
                <a:schemeClr val="tx1"/>
              </a:solidFill>
              <a:cs typeface="+mj-cs"/>
            </a:endParaRPr>
          </a:p>
        </p:txBody>
      </p:sp>
      <p:pic>
        <p:nvPicPr>
          <p:cNvPr id="15" name="Espace réservé du contenu 11"/>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bwMode="auto">
          <a:xfrm>
            <a:off x="7269480" y="174891"/>
            <a:ext cx="1728216" cy="17392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xmlns="" val="1793804488"/>
      </p:ext>
    </p:extLst>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357291" y="1394702"/>
          <a:ext cx="7000923" cy="4888104"/>
        </p:xfrm>
        <a:graphic>
          <a:graphicData uri="http://schemas.openxmlformats.org/drawingml/2006/table">
            <a:tbl>
              <a:tblPr firstRow="1" bandRow="1">
                <a:tableStyleId>{5C22544A-7EE6-4342-B048-85BDC9FD1C3A}</a:tableStyleId>
              </a:tblPr>
              <a:tblGrid>
                <a:gridCol w="2333641"/>
                <a:gridCol w="2333641"/>
                <a:gridCol w="2333641"/>
              </a:tblGrid>
              <a:tr h="927864">
                <a:tc>
                  <a:txBody>
                    <a:bodyPr/>
                    <a:lstStyle/>
                    <a:p>
                      <a:r>
                        <a:rPr lang="ar-AE" sz="2800" dirty="0" smtClean="0"/>
                        <a:t>المبلغ</a:t>
                      </a:r>
                      <a:endParaRPr lang="fr-FR" sz="2800" dirty="0"/>
                    </a:p>
                  </a:txBody>
                  <a:tcPr/>
                </a:tc>
                <a:tc>
                  <a:txBody>
                    <a:bodyPr/>
                    <a:lstStyle/>
                    <a:p>
                      <a:r>
                        <a:rPr lang="ar-AE" sz="3200" dirty="0" smtClean="0"/>
                        <a:t>عدد</a:t>
                      </a:r>
                      <a:r>
                        <a:rPr lang="ar-AE" sz="3200" baseline="0" dirty="0" smtClean="0"/>
                        <a:t> الدافعين</a:t>
                      </a:r>
                      <a:endParaRPr lang="fr-FR" sz="3200" dirty="0"/>
                    </a:p>
                  </a:txBody>
                  <a:tcPr/>
                </a:tc>
                <a:tc>
                  <a:txBody>
                    <a:bodyPr/>
                    <a:lstStyle/>
                    <a:p>
                      <a:r>
                        <a:rPr lang="ar-AE" sz="2800" dirty="0" smtClean="0"/>
                        <a:t>عدد المنتسبين</a:t>
                      </a:r>
                    </a:p>
                    <a:p>
                      <a:r>
                        <a:rPr lang="ar-AE" sz="2800" dirty="0" smtClean="0"/>
                        <a:t>في</a:t>
                      </a:r>
                      <a:r>
                        <a:rPr lang="ar-AE" sz="2800" baseline="0" dirty="0" smtClean="0"/>
                        <a:t> كل شهر</a:t>
                      </a:r>
                      <a:endParaRPr lang="fr-FR" sz="2800" dirty="0"/>
                    </a:p>
                  </a:txBody>
                  <a:tcPr/>
                </a:tc>
              </a:tr>
              <a:tr h="730800">
                <a:tc>
                  <a:txBody>
                    <a:bodyPr/>
                    <a:lstStyle/>
                    <a:p>
                      <a:pPr algn="ctr"/>
                      <a:r>
                        <a:rPr lang="ar-AE" sz="2000" b="1" dirty="0" smtClean="0"/>
                        <a:t>3588300</a:t>
                      </a:r>
                      <a:endParaRPr lang="fr-FR" sz="2000" b="1" dirty="0"/>
                    </a:p>
                  </a:txBody>
                  <a:tcPr/>
                </a:tc>
                <a:tc>
                  <a:txBody>
                    <a:bodyPr/>
                    <a:lstStyle/>
                    <a:p>
                      <a:pPr algn="ctr"/>
                      <a:r>
                        <a:rPr lang="ar-AE" sz="2000" b="1" dirty="0" smtClean="0"/>
                        <a:t>2524</a:t>
                      </a:r>
                      <a:endParaRPr lang="fr-FR" sz="2000" b="1" dirty="0"/>
                    </a:p>
                  </a:txBody>
                  <a:tcPr/>
                </a:tc>
                <a:tc>
                  <a:txBody>
                    <a:bodyPr/>
                    <a:lstStyle/>
                    <a:p>
                      <a:pPr algn="ctr"/>
                      <a:r>
                        <a:rPr lang="ar-AE" sz="2400" b="1" dirty="0" smtClean="0">
                          <a:latin typeface="Times New Roman" pitchFamily="18" charset="0"/>
                          <a:cs typeface="Times New Roman" pitchFamily="18" charset="0"/>
                        </a:rPr>
                        <a:t>مايو(98020</a:t>
                      </a:r>
                      <a:r>
                        <a:rPr lang="ar-AE" sz="2400" b="1" baseline="0" dirty="0" smtClean="0">
                          <a:latin typeface="Times New Roman" pitchFamily="18" charset="0"/>
                          <a:cs typeface="Times New Roman" pitchFamily="18" charset="0"/>
                        </a:rPr>
                        <a:t> )</a:t>
                      </a:r>
                      <a:endParaRPr lang="fr-FR" sz="2400" b="1" dirty="0">
                        <a:latin typeface="Times New Roman" pitchFamily="18" charset="0"/>
                        <a:cs typeface="Times New Roman" pitchFamily="18" charset="0"/>
                      </a:endParaRPr>
                    </a:p>
                  </a:txBody>
                  <a:tcPr/>
                </a:tc>
              </a:tr>
              <a:tr h="730800">
                <a:tc>
                  <a:txBody>
                    <a:bodyPr/>
                    <a:lstStyle/>
                    <a:p>
                      <a:pPr algn="ctr"/>
                      <a:r>
                        <a:rPr lang="ar-AE" sz="2000" b="1" dirty="0" smtClean="0"/>
                        <a:t>5340790</a:t>
                      </a:r>
                      <a:endParaRPr lang="fr-FR" sz="2000" b="1" dirty="0"/>
                    </a:p>
                  </a:txBody>
                  <a:tcPr/>
                </a:tc>
                <a:tc>
                  <a:txBody>
                    <a:bodyPr/>
                    <a:lstStyle/>
                    <a:p>
                      <a:pPr algn="ctr"/>
                      <a:r>
                        <a:rPr lang="ar-AE" sz="2000" b="1" dirty="0" smtClean="0"/>
                        <a:t>3072</a:t>
                      </a:r>
                      <a:endParaRPr lang="fr-FR" sz="2000" b="1" dirty="0"/>
                    </a:p>
                  </a:txBody>
                  <a:tcPr/>
                </a:tc>
                <a:tc>
                  <a:txBody>
                    <a:bodyPr/>
                    <a:lstStyle/>
                    <a:p>
                      <a:pPr algn="ctr"/>
                      <a:r>
                        <a:rPr lang="ar-AE" sz="2400" b="1" dirty="0" smtClean="0">
                          <a:latin typeface="Times New Roman" pitchFamily="18" charset="0"/>
                          <a:cs typeface="Times New Roman" pitchFamily="18" charset="0"/>
                        </a:rPr>
                        <a:t>يونيو(10172</a:t>
                      </a:r>
                      <a:r>
                        <a:rPr lang="ar-AE" sz="2400" b="1" baseline="0" dirty="0" smtClean="0">
                          <a:latin typeface="Times New Roman" pitchFamily="18" charset="0"/>
                          <a:cs typeface="Times New Roman" pitchFamily="18" charset="0"/>
                        </a:rPr>
                        <a:t> )</a:t>
                      </a:r>
                      <a:endParaRPr lang="fr-FR" sz="2400" b="1" dirty="0">
                        <a:latin typeface="Times New Roman" pitchFamily="18" charset="0"/>
                        <a:cs typeface="Times New Roman" pitchFamily="18" charset="0"/>
                      </a:endParaRPr>
                    </a:p>
                  </a:txBody>
                  <a:tcPr/>
                </a:tc>
              </a:tr>
              <a:tr h="730800">
                <a:tc>
                  <a:txBody>
                    <a:bodyPr/>
                    <a:lstStyle/>
                    <a:p>
                      <a:pPr algn="ctr"/>
                      <a:r>
                        <a:rPr lang="ar-AE" sz="2000" b="1" dirty="0" smtClean="0"/>
                        <a:t>4700330</a:t>
                      </a:r>
                      <a:endParaRPr lang="fr-FR" sz="2000" b="1" dirty="0"/>
                    </a:p>
                  </a:txBody>
                  <a:tcPr/>
                </a:tc>
                <a:tc>
                  <a:txBody>
                    <a:bodyPr/>
                    <a:lstStyle/>
                    <a:p>
                      <a:pPr algn="ctr"/>
                      <a:r>
                        <a:rPr lang="ar-AE" sz="2000" b="1" dirty="0" smtClean="0"/>
                        <a:t>3141</a:t>
                      </a:r>
                      <a:endParaRPr lang="fr-FR" sz="2000" b="1" dirty="0"/>
                    </a:p>
                  </a:txBody>
                  <a:tcPr/>
                </a:tc>
                <a:tc>
                  <a:txBody>
                    <a:bodyPr/>
                    <a:lstStyle/>
                    <a:p>
                      <a:pPr algn="ctr"/>
                      <a:r>
                        <a:rPr lang="ar-AE" sz="2400" b="1" dirty="0" smtClean="0">
                          <a:latin typeface="Times New Roman" pitchFamily="18" charset="0"/>
                          <a:cs typeface="Times New Roman" pitchFamily="18" charset="0"/>
                        </a:rPr>
                        <a:t>يوليو(10516</a:t>
                      </a:r>
                      <a:r>
                        <a:rPr lang="ar-AE" sz="2400" b="1" baseline="0" dirty="0" smtClean="0">
                          <a:latin typeface="Times New Roman" pitchFamily="18" charset="0"/>
                          <a:cs typeface="Times New Roman" pitchFamily="18" charset="0"/>
                        </a:rPr>
                        <a:t> )</a:t>
                      </a:r>
                      <a:endParaRPr lang="fr-FR" sz="2400" b="1" dirty="0">
                        <a:latin typeface="Times New Roman" pitchFamily="18" charset="0"/>
                        <a:cs typeface="Times New Roman" pitchFamily="18" charset="0"/>
                      </a:endParaRPr>
                    </a:p>
                  </a:txBody>
                  <a:tcPr/>
                </a:tc>
              </a:tr>
              <a:tr h="730800">
                <a:tc>
                  <a:txBody>
                    <a:bodyPr/>
                    <a:lstStyle/>
                    <a:p>
                      <a:pPr algn="ctr"/>
                      <a:r>
                        <a:rPr lang="ar-AE" sz="2000" b="1" dirty="0" smtClean="0"/>
                        <a:t>3168300</a:t>
                      </a:r>
                      <a:endParaRPr lang="fr-FR" sz="2000" b="1" dirty="0"/>
                    </a:p>
                  </a:txBody>
                  <a:tcPr/>
                </a:tc>
                <a:tc>
                  <a:txBody>
                    <a:bodyPr/>
                    <a:lstStyle/>
                    <a:p>
                      <a:pPr algn="ctr"/>
                      <a:r>
                        <a:rPr lang="ar-AE" sz="2000" b="1" dirty="0" smtClean="0"/>
                        <a:t>2057</a:t>
                      </a:r>
                      <a:endParaRPr lang="fr-FR" sz="20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AE" sz="2400" b="1" dirty="0" smtClean="0">
                          <a:latin typeface="Times New Roman" pitchFamily="18" charset="0"/>
                          <a:cs typeface="Times New Roman" pitchFamily="18" charset="0"/>
                        </a:rPr>
                        <a:t>أغسطس(</a:t>
                      </a:r>
                      <a:r>
                        <a:rPr lang="ar-AE" sz="2400" b="1" baseline="0" dirty="0" smtClean="0">
                          <a:latin typeface="Times New Roman" pitchFamily="18" charset="0"/>
                          <a:cs typeface="Times New Roman" pitchFamily="18" charset="0"/>
                        </a:rPr>
                        <a:t> 10516)</a:t>
                      </a:r>
                      <a:endParaRPr lang="fr-FR" sz="2400" b="1" dirty="0" smtClean="0">
                        <a:latin typeface="Times New Roman" pitchFamily="18" charset="0"/>
                        <a:cs typeface="Times New Roman" pitchFamily="18" charset="0"/>
                      </a:endParaRPr>
                    </a:p>
                    <a:p>
                      <a:pPr algn="ctr"/>
                      <a:endParaRPr lang="fr-FR" sz="2400" b="1" dirty="0">
                        <a:latin typeface="Times New Roman" pitchFamily="18" charset="0"/>
                        <a:cs typeface="Times New Roman" pitchFamily="18" charset="0"/>
                      </a:endParaRPr>
                    </a:p>
                  </a:txBody>
                  <a:tcPr/>
                </a:tc>
              </a:tr>
              <a:tr h="927864">
                <a:tc>
                  <a:txBody>
                    <a:bodyPr/>
                    <a:lstStyle/>
                    <a:p>
                      <a:pPr algn="ctr"/>
                      <a:r>
                        <a:rPr lang="ar-AE" sz="2000" b="1" dirty="0" smtClean="0"/>
                        <a:t>5968000</a:t>
                      </a:r>
                      <a:endParaRPr lang="fr-FR" sz="2000" b="1" dirty="0"/>
                    </a:p>
                  </a:txBody>
                  <a:tcPr/>
                </a:tc>
                <a:tc>
                  <a:txBody>
                    <a:bodyPr/>
                    <a:lstStyle/>
                    <a:p>
                      <a:pPr algn="ctr"/>
                      <a:r>
                        <a:rPr lang="ar-AE" sz="2400" b="1" dirty="0" smtClean="0"/>
                        <a:t>3412</a:t>
                      </a:r>
                      <a:endParaRPr lang="fr-FR" sz="2400" b="1" dirty="0"/>
                    </a:p>
                  </a:txBody>
                  <a:tcPr/>
                </a:tc>
                <a:tc>
                  <a:txBody>
                    <a:bodyPr/>
                    <a:lstStyle/>
                    <a:p>
                      <a:pPr algn="ctr"/>
                      <a:r>
                        <a:rPr lang="ar-AE" sz="2400" b="1" dirty="0" smtClean="0">
                          <a:latin typeface="Times New Roman" pitchFamily="18" charset="0"/>
                          <a:cs typeface="Times New Roman" pitchFamily="18" charset="0"/>
                        </a:rPr>
                        <a:t>سبتمبر(</a:t>
                      </a:r>
                      <a:r>
                        <a:rPr lang="ar-AE" sz="2400" b="1" baseline="0" dirty="0" smtClean="0">
                          <a:latin typeface="Times New Roman" pitchFamily="18" charset="0"/>
                          <a:cs typeface="Times New Roman" pitchFamily="18" charset="0"/>
                        </a:rPr>
                        <a:t> 10897)</a:t>
                      </a:r>
                      <a:endParaRPr lang="fr-FR" sz="2400" b="1" dirty="0">
                        <a:latin typeface="Times New Roman" pitchFamily="18" charset="0"/>
                        <a:cs typeface="Times New Roman" pitchFamily="18" charset="0"/>
                      </a:endParaRPr>
                    </a:p>
                  </a:txBody>
                  <a:tcPr/>
                </a:tc>
              </a:tr>
            </a:tbl>
          </a:graphicData>
        </a:graphic>
      </p:graphicFrame>
      <p:sp>
        <p:nvSpPr>
          <p:cNvPr id="2" name="Titre 1"/>
          <p:cNvSpPr>
            <a:spLocks noGrp="1"/>
          </p:cNvSpPr>
          <p:nvPr>
            <p:ph type="title"/>
          </p:nvPr>
        </p:nvSpPr>
        <p:spPr/>
        <p:txBody>
          <a:bodyPr>
            <a:normAutofit/>
          </a:bodyPr>
          <a:lstStyle/>
          <a:p>
            <a:pPr algn="ctr"/>
            <a:r>
              <a:rPr lang="ar-AE" sz="4000" b="1" dirty="0" smtClean="0">
                <a:latin typeface="Times New Roman" pitchFamily="18" charset="0"/>
                <a:cs typeface="Times New Roman" pitchFamily="18" charset="0"/>
              </a:rPr>
              <a:t>6-تفاصيل </a:t>
            </a:r>
            <a:r>
              <a:rPr lang="ar-AE" sz="4000" b="1" dirty="0" smtClean="0"/>
              <a:t>تسديد </a:t>
            </a:r>
            <a:r>
              <a:rPr lang="ar-AE" sz="4000" b="1" dirty="0" smtClean="0">
                <a:latin typeface="Times New Roman" pitchFamily="18" charset="0"/>
                <a:cs typeface="Times New Roman" pitchFamily="18" charset="0"/>
              </a:rPr>
              <a:t>المنتسبين حسب الأشهر</a:t>
            </a:r>
            <a:endParaRPr lang="fr-FR" sz="4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357291" y="1394702"/>
          <a:ext cx="7000923" cy="4534628"/>
        </p:xfrm>
        <a:graphic>
          <a:graphicData uri="http://schemas.openxmlformats.org/drawingml/2006/table">
            <a:tbl>
              <a:tblPr firstRow="1" bandRow="1">
                <a:tableStyleId>{5C22544A-7EE6-4342-B048-85BDC9FD1C3A}</a:tableStyleId>
              </a:tblPr>
              <a:tblGrid>
                <a:gridCol w="2333641"/>
                <a:gridCol w="2333641"/>
                <a:gridCol w="2333641"/>
              </a:tblGrid>
              <a:tr h="1365731">
                <a:tc>
                  <a:txBody>
                    <a:bodyPr/>
                    <a:lstStyle/>
                    <a:p>
                      <a:r>
                        <a:rPr lang="ar-AE" sz="2800" dirty="0" smtClean="0"/>
                        <a:t>المبلغ</a:t>
                      </a:r>
                      <a:endParaRPr lang="fr-FR" sz="2800" dirty="0"/>
                    </a:p>
                  </a:txBody>
                  <a:tcPr/>
                </a:tc>
                <a:tc>
                  <a:txBody>
                    <a:bodyPr/>
                    <a:lstStyle/>
                    <a:p>
                      <a:r>
                        <a:rPr lang="ar-AE" sz="3200" dirty="0" smtClean="0"/>
                        <a:t>عدد</a:t>
                      </a:r>
                      <a:r>
                        <a:rPr lang="ar-AE" sz="3200" baseline="0" dirty="0" smtClean="0"/>
                        <a:t> الدافعين</a:t>
                      </a:r>
                      <a:endParaRPr lang="fr-FR" sz="3200" dirty="0"/>
                    </a:p>
                  </a:txBody>
                  <a:tcPr/>
                </a:tc>
                <a:tc>
                  <a:txBody>
                    <a:bodyPr/>
                    <a:lstStyle/>
                    <a:p>
                      <a:r>
                        <a:rPr lang="ar-AE" sz="2800" dirty="0" smtClean="0"/>
                        <a:t>عدد المنتسبين</a:t>
                      </a:r>
                    </a:p>
                    <a:p>
                      <a:r>
                        <a:rPr lang="ar-AE" sz="2800" dirty="0" smtClean="0"/>
                        <a:t>في</a:t>
                      </a:r>
                      <a:r>
                        <a:rPr lang="ar-AE" sz="2800" baseline="0" dirty="0" smtClean="0"/>
                        <a:t> كل شهر</a:t>
                      </a:r>
                      <a:endParaRPr lang="fr-FR" sz="2800" dirty="0"/>
                    </a:p>
                  </a:txBody>
                  <a:tcPr/>
                </a:tc>
              </a:tr>
              <a:tr h="1056299">
                <a:tc>
                  <a:txBody>
                    <a:bodyPr/>
                    <a:lstStyle/>
                    <a:p>
                      <a:pPr algn="ctr"/>
                      <a:r>
                        <a:rPr lang="ar-AE" sz="2400" b="1" dirty="0" smtClean="0">
                          <a:latin typeface="Times New Roman" pitchFamily="18" charset="0"/>
                          <a:cs typeface="Times New Roman" pitchFamily="18" charset="0"/>
                        </a:rPr>
                        <a:t>4449000</a:t>
                      </a:r>
                      <a:endParaRPr lang="fr-FR" sz="2400" b="1" dirty="0">
                        <a:latin typeface="Times New Roman" pitchFamily="18" charset="0"/>
                        <a:cs typeface="Times New Roman" pitchFamily="18" charset="0"/>
                      </a:endParaRPr>
                    </a:p>
                  </a:txBody>
                  <a:tcPr/>
                </a:tc>
                <a:tc>
                  <a:txBody>
                    <a:bodyPr/>
                    <a:lstStyle/>
                    <a:p>
                      <a:pPr algn="ctr"/>
                      <a:r>
                        <a:rPr lang="ar-AE" sz="2400" b="1" dirty="0" smtClean="0"/>
                        <a:t>2441</a:t>
                      </a:r>
                      <a:endParaRPr lang="fr-FR" sz="2400" b="1" dirty="0"/>
                    </a:p>
                  </a:txBody>
                  <a:tcPr/>
                </a:tc>
                <a:tc>
                  <a:txBody>
                    <a:bodyPr/>
                    <a:lstStyle/>
                    <a:p>
                      <a:pPr algn="ctr"/>
                      <a:r>
                        <a:rPr lang="ar-AE" sz="2400" b="1" dirty="0" smtClean="0">
                          <a:latin typeface="Times New Roman" pitchFamily="18" charset="0"/>
                          <a:cs typeface="Times New Roman" pitchFamily="18" charset="0"/>
                        </a:rPr>
                        <a:t>أكتوبر(10961</a:t>
                      </a:r>
                      <a:r>
                        <a:rPr lang="ar-AE" sz="2400" b="1" baseline="0" dirty="0" smtClean="0">
                          <a:latin typeface="Times New Roman" pitchFamily="18" charset="0"/>
                          <a:cs typeface="Times New Roman" pitchFamily="18" charset="0"/>
                        </a:rPr>
                        <a:t> )</a:t>
                      </a:r>
                      <a:endParaRPr lang="fr-FR" sz="2400" b="1" dirty="0">
                        <a:latin typeface="Times New Roman" pitchFamily="18" charset="0"/>
                        <a:cs typeface="Times New Roman" pitchFamily="18" charset="0"/>
                      </a:endParaRPr>
                    </a:p>
                  </a:txBody>
                  <a:tcPr/>
                </a:tc>
              </a:tr>
              <a:tr h="1056299">
                <a:tc>
                  <a:txBody>
                    <a:bodyPr/>
                    <a:lstStyle/>
                    <a:p>
                      <a:pPr algn="ctr"/>
                      <a:r>
                        <a:rPr lang="ar-AE" sz="2400" b="1" dirty="0" smtClean="0">
                          <a:latin typeface="Times New Roman" pitchFamily="18" charset="0"/>
                          <a:cs typeface="Times New Roman" pitchFamily="18" charset="0"/>
                        </a:rPr>
                        <a:t>4670910</a:t>
                      </a:r>
                      <a:endParaRPr lang="fr-FR" sz="2400" b="1" dirty="0">
                        <a:latin typeface="Times New Roman" pitchFamily="18" charset="0"/>
                        <a:cs typeface="Times New Roman" pitchFamily="18" charset="0"/>
                      </a:endParaRPr>
                    </a:p>
                  </a:txBody>
                  <a:tcPr/>
                </a:tc>
                <a:tc>
                  <a:txBody>
                    <a:bodyPr/>
                    <a:lstStyle/>
                    <a:p>
                      <a:pPr algn="ctr"/>
                      <a:r>
                        <a:rPr lang="ar-AE" sz="2400" b="1" dirty="0" smtClean="0"/>
                        <a:t>2435</a:t>
                      </a:r>
                      <a:endParaRPr lang="fr-FR" sz="2400" b="1" dirty="0"/>
                    </a:p>
                  </a:txBody>
                  <a:tcPr/>
                </a:tc>
                <a:tc>
                  <a:txBody>
                    <a:bodyPr/>
                    <a:lstStyle/>
                    <a:p>
                      <a:pPr algn="ctr"/>
                      <a:r>
                        <a:rPr lang="ar-AE" sz="2400" b="1" dirty="0" smtClean="0">
                          <a:latin typeface="Times New Roman" pitchFamily="18" charset="0"/>
                          <a:cs typeface="Times New Roman" pitchFamily="18" charset="0"/>
                        </a:rPr>
                        <a:t>نوفمبر(11157</a:t>
                      </a:r>
                      <a:r>
                        <a:rPr lang="ar-AE" sz="2400" b="1" baseline="0" dirty="0" smtClean="0">
                          <a:latin typeface="Times New Roman" pitchFamily="18" charset="0"/>
                          <a:cs typeface="Times New Roman" pitchFamily="18" charset="0"/>
                        </a:rPr>
                        <a:t> )</a:t>
                      </a:r>
                      <a:endParaRPr lang="fr-FR" sz="2400" b="1" dirty="0">
                        <a:latin typeface="Times New Roman" pitchFamily="18" charset="0"/>
                        <a:cs typeface="Times New Roman" pitchFamily="18" charset="0"/>
                      </a:endParaRPr>
                    </a:p>
                  </a:txBody>
                  <a:tcPr/>
                </a:tc>
              </a:tr>
              <a:tr h="1056299">
                <a:tc>
                  <a:txBody>
                    <a:bodyPr/>
                    <a:lstStyle/>
                    <a:p>
                      <a:pPr algn="ctr"/>
                      <a:r>
                        <a:rPr lang="ar-AE" sz="2400" b="1" dirty="0" smtClean="0">
                          <a:latin typeface="Times New Roman" pitchFamily="18" charset="0"/>
                          <a:cs typeface="Times New Roman" pitchFamily="18" charset="0"/>
                        </a:rPr>
                        <a:t>8454310</a:t>
                      </a:r>
                      <a:endParaRPr lang="fr-FR" sz="2400" b="1" dirty="0">
                        <a:latin typeface="Times New Roman" pitchFamily="18" charset="0"/>
                        <a:cs typeface="Times New Roman" pitchFamily="18" charset="0"/>
                      </a:endParaRPr>
                    </a:p>
                  </a:txBody>
                  <a:tcPr/>
                </a:tc>
                <a:tc>
                  <a:txBody>
                    <a:bodyPr/>
                    <a:lstStyle/>
                    <a:p>
                      <a:pPr algn="ctr"/>
                      <a:r>
                        <a:rPr lang="ar-AE" sz="2400" b="1" dirty="0" smtClean="0"/>
                        <a:t>3812</a:t>
                      </a:r>
                      <a:endParaRPr lang="fr-FR" sz="2400" b="1" dirty="0"/>
                    </a:p>
                  </a:txBody>
                  <a:tcPr/>
                </a:tc>
                <a:tc>
                  <a:txBody>
                    <a:bodyPr/>
                    <a:lstStyle/>
                    <a:p>
                      <a:pPr algn="ctr"/>
                      <a:r>
                        <a:rPr lang="ar-AE" sz="2400" b="1" dirty="0" smtClean="0">
                          <a:latin typeface="Times New Roman" pitchFamily="18" charset="0"/>
                          <a:cs typeface="Times New Roman" pitchFamily="18" charset="0"/>
                        </a:rPr>
                        <a:t>دجمبر(11363</a:t>
                      </a:r>
                      <a:r>
                        <a:rPr lang="ar-AE" sz="2400" b="1" baseline="0" dirty="0" smtClean="0">
                          <a:latin typeface="Times New Roman" pitchFamily="18" charset="0"/>
                          <a:cs typeface="Times New Roman" pitchFamily="18" charset="0"/>
                        </a:rPr>
                        <a:t> )</a:t>
                      </a:r>
                      <a:endParaRPr lang="fr-FR" sz="2400" b="1" dirty="0">
                        <a:latin typeface="Times New Roman" pitchFamily="18" charset="0"/>
                        <a:cs typeface="Times New Roman" pitchFamily="18" charset="0"/>
                      </a:endParaRPr>
                    </a:p>
                  </a:txBody>
                  <a:tcPr/>
                </a:tc>
              </a:tr>
            </a:tbl>
          </a:graphicData>
        </a:graphic>
      </p:graphicFrame>
      <p:sp>
        <p:nvSpPr>
          <p:cNvPr id="2" name="Titre 1"/>
          <p:cNvSpPr>
            <a:spLocks noGrp="1"/>
          </p:cNvSpPr>
          <p:nvPr>
            <p:ph type="title"/>
          </p:nvPr>
        </p:nvSpPr>
        <p:spPr/>
        <p:txBody>
          <a:bodyPr>
            <a:normAutofit/>
          </a:bodyPr>
          <a:lstStyle/>
          <a:p>
            <a:pPr algn="ctr"/>
            <a:r>
              <a:rPr lang="ar-AE" sz="4000" b="1" dirty="0" smtClean="0">
                <a:latin typeface="Times New Roman" pitchFamily="18" charset="0"/>
                <a:cs typeface="Times New Roman" pitchFamily="18" charset="0"/>
              </a:rPr>
              <a:t>6-تفاصيل </a:t>
            </a:r>
            <a:r>
              <a:rPr lang="ar-AE" sz="4000" b="1" dirty="0" smtClean="0"/>
              <a:t>تسديد </a:t>
            </a:r>
            <a:r>
              <a:rPr lang="ar-AE" sz="4000" b="1" dirty="0" smtClean="0">
                <a:latin typeface="Times New Roman" pitchFamily="18" charset="0"/>
                <a:cs typeface="Times New Roman" pitchFamily="18" charset="0"/>
              </a:rPr>
              <a:t>المنتسبين حسب الأشهر</a:t>
            </a:r>
            <a:endParaRPr lang="fr-FR" sz="4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785795"/>
            <a:ext cx="7772400" cy="857255"/>
          </a:xfrm>
        </p:spPr>
        <p:txBody>
          <a:bodyPr>
            <a:noAutofit/>
          </a:bodyPr>
          <a:lstStyle/>
          <a:p>
            <a:pPr algn="ctr"/>
            <a:r>
              <a:rPr lang="ar-AE" sz="5400" dirty="0" smtClean="0"/>
              <a:t>المحتوى</a:t>
            </a:r>
            <a:endParaRPr lang="fr-FR" sz="5400" dirty="0"/>
          </a:p>
        </p:txBody>
      </p:sp>
      <p:sp>
        <p:nvSpPr>
          <p:cNvPr id="3" name="Sous-titre 2"/>
          <p:cNvSpPr>
            <a:spLocks noGrp="1"/>
          </p:cNvSpPr>
          <p:nvPr>
            <p:ph type="subTitle" idx="1"/>
          </p:nvPr>
        </p:nvSpPr>
        <p:spPr>
          <a:xfrm>
            <a:off x="642910" y="1571612"/>
            <a:ext cx="8215370" cy="4929222"/>
          </a:xfrm>
        </p:spPr>
        <p:txBody>
          <a:bodyPr/>
          <a:lstStyle/>
          <a:p>
            <a:pPr algn="ctr"/>
            <a:endParaRPr lang="fr-SN" sz="2400" dirty="0" smtClean="0"/>
          </a:p>
          <a:p>
            <a:pPr algn="ctr"/>
            <a:r>
              <a:rPr lang="ar-AE" sz="3600" b="1" dirty="0" smtClean="0"/>
              <a:t>1- مقدمة </a:t>
            </a:r>
          </a:p>
          <a:p>
            <a:pPr algn="ctr"/>
            <a:r>
              <a:rPr lang="ar-AE" sz="3600" b="1" dirty="0" smtClean="0"/>
              <a:t>حصيلة المنتسبين</a:t>
            </a:r>
            <a:r>
              <a:rPr lang="en-US" sz="3600" b="1" dirty="0" smtClean="0"/>
              <a:t>2-</a:t>
            </a:r>
            <a:endParaRPr lang="ar-AE" sz="3600" b="1" dirty="0" smtClean="0"/>
          </a:p>
          <a:p>
            <a:pPr algn="ctr"/>
            <a:r>
              <a:rPr lang="ar-AE" sz="3600" dirty="0" smtClean="0">
                <a:solidFill>
                  <a:schemeClr val="bg2">
                    <a:lumMod val="50000"/>
                  </a:schemeClr>
                </a:solidFill>
                <a:latin typeface="Times New Roman" pitchFamily="18" charset="0"/>
                <a:cs typeface="Times New Roman" pitchFamily="18" charset="0"/>
              </a:rPr>
              <a:t>3</a:t>
            </a:r>
            <a:r>
              <a:rPr lang="ar-AE" sz="4000" b="1" dirty="0" smtClean="0">
                <a:solidFill>
                  <a:schemeClr val="tx2">
                    <a:lumMod val="75000"/>
                  </a:schemeClr>
                </a:solidFill>
                <a:latin typeface="Times New Roman" pitchFamily="18" charset="0"/>
                <a:cs typeface="Times New Roman" pitchFamily="18" charset="0"/>
              </a:rPr>
              <a:t>- تزايد المنتسبين حسب الأشهر </a:t>
            </a:r>
            <a:endParaRPr lang="ar-AE" sz="2400" b="1" dirty="0" smtClean="0">
              <a:solidFill>
                <a:schemeClr val="tx2">
                  <a:lumMod val="75000"/>
                </a:schemeClr>
              </a:solidFill>
              <a:latin typeface="Times New Roman" pitchFamily="18" charset="0"/>
              <a:cs typeface="Times New Roman" pitchFamily="18" charset="0"/>
            </a:endParaRPr>
          </a:p>
          <a:p>
            <a:pPr algn="ctr"/>
            <a:r>
              <a:rPr lang="ar-AE" sz="3600" b="1" dirty="0" smtClean="0"/>
              <a:t>4-توزيع المنتسبين حسب مبالغ اشتراكاتهم</a:t>
            </a:r>
          </a:p>
          <a:p>
            <a:pPr algn="ctr"/>
            <a:r>
              <a:rPr lang="ar-AE" sz="3600" b="1" dirty="0" smtClean="0"/>
              <a:t>5-الحصيلة الإجمالية</a:t>
            </a:r>
          </a:p>
          <a:p>
            <a:pPr algn="ctr"/>
            <a:r>
              <a:rPr lang="ar-AE" sz="3600" b="1" dirty="0" smtClean="0">
                <a:latin typeface="Times New Roman" pitchFamily="18" charset="0"/>
                <a:cs typeface="Times New Roman" pitchFamily="18" charset="0"/>
              </a:rPr>
              <a:t>6-تفاصيل </a:t>
            </a:r>
            <a:r>
              <a:rPr lang="ar-AE" sz="3600" b="1" dirty="0" smtClean="0"/>
              <a:t>تسديد </a:t>
            </a:r>
            <a:r>
              <a:rPr lang="ar-AE" sz="3600" b="1" dirty="0" smtClean="0">
                <a:latin typeface="Times New Roman" pitchFamily="18" charset="0"/>
                <a:cs typeface="Times New Roman" pitchFamily="18" charset="0"/>
              </a:rPr>
              <a:t>المنتسبين حسب الأشهر</a:t>
            </a:r>
            <a:r>
              <a:rPr lang="ar-AE" sz="3600" b="1"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57224" y="1214422"/>
            <a:ext cx="7829576" cy="5072098"/>
          </a:xfrm>
        </p:spPr>
        <p:txBody>
          <a:bodyPr>
            <a:normAutofit/>
          </a:bodyPr>
          <a:lstStyle/>
          <a:p>
            <a:pPr algn="ctr">
              <a:buNone/>
            </a:pPr>
            <a:endParaRPr lang="ar-AE" sz="2400" b="1" dirty="0" smtClean="0">
              <a:latin typeface="Times New Roman" pitchFamily="18" charset="0"/>
              <a:cs typeface="Times New Roman" pitchFamily="18" charset="0"/>
            </a:endParaRPr>
          </a:p>
          <a:p>
            <a:pPr algn="r">
              <a:buNone/>
            </a:pPr>
            <a:r>
              <a:rPr lang="ar-AE" sz="2800" b="1" dirty="0" smtClean="0">
                <a:latin typeface="Times New Roman" pitchFamily="18" charset="0"/>
                <a:cs typeface="Times New Roman" pitchFamily="18" charset="0"/>
              </a:rPr>
              <a:t>يعتبر الانتساب من أهم الملفات في الجمعية ورافد مهم من  روافد تمويلها   </a:t>
            </a:r>
          </a:p>
          <a:p>
            <a:pPr algn="r">
              <a:buNone/>
            </a:pPr>
            <a:r>
              <a:rPr lang="en-US" sz="2800" b="1" dirty="0" smtClean="0">
                <a:latin typeface="Times New Roman" pitchFamily="18" charset="0"/>
                <a:cs typeface="Times New Roman" pitchFamily="18" charset="0"/>
              </a:rPr>
              <a:t>04/02/</a:t>
            </a:r>
            <a:r>
              <a:rPr lang="ar-AE" sz="2800" b="1" dirty="0" smtClean="0">
                <a:latin typeface="Times New Roman" pitchFamily="18" charset="0"/>
                <a:cs typeface="Times New Roman" pitchFamily="18" charset="0"/>
              </a:rPr>
              <a:t>أطلقت الجمعية حملة للانتساب الثانية  : 2023 </a:t>
            </a:r>
            <a:r>
              <a:rPr lang="en-US" sz="2800" b="1" dirty="0" smtClean="0">
                <a:latin typeface="Times New Roman" pitchFamily="18" charset="0"/>
                <a:cs typeface="Times New Roman" pitchFamily="18" charset="0"/>
              </a:rPr>
              <a:t> </a:t>
            </a:r>
            <a:r>
              <a:rPr lang="ar-AE" sz="2800" b="1" dirty="0" smtClean="0">
                <a:latin typeface="Times New Roman" pitchFamily="18" charset="0"/>
                <a:cs typeface="Times New Roman" pitchFamily="18" charset="0"/>
              </a:rPr>
              <a:t>وقد </a:t>
            </a:r>
          </a:p>
          <a:p>
            <a:pPr algn="r">
              <a:buNone/>
            </a:pPr>
            <a:r>
              <a:rPr lang="ar-AE" sz="2800" b="1" dirty="0" smtClean="0">
                <a:latin typeface="Times New Roman" pitchFamily="18" charset="0"/>
                <a:cs typeface="Times New Roman" pitchFamily="18" charset="0"/>
              </a:rPr>
              <a:t> أسفرت عن 6532 منتسب ثم أطلقت اللجنة حملة الكترونية للانتساب تم تمويلها على الفيسبوك ورحلة الداخل شكلت نقلة نوعية في أعداد المنتسبين  حتى وصل عدد المنتسبين الآن إلى  11363منتسب ستأتي تفصيلهم حسب الأشهر</a:t>
            </a:r>
            <a:endParaRPr lang="ar-AE" b="1" dirty="0" smtClean="0"/>
          </a:p>
          <a:p>
            <a:pPr algn="r">
              <a:buNone/>
            </a:pPr>
            <a:endParaRPr lang="fr-FR" b="1" dirty="0"/>
          </a:p>
        </p:txBody>
      </p:sp>
      <p:sp>
        <p:nvSpPr>
          <p:cNvPr id="2" name="Titre 1"/>
          <p:cNvSpPr>
            <a:spLocks noGrp="1"/>
          </p:cNvSpPr>
          <p:nvPr>
            <p:ph type="title"/>
          </p:nvPr>
        </p:nvSpPr>
        <p:spPr/>
        <p:txBody>
          <a:bodyPr/>
          <a:lstStyle/>
          <a:p>
            <a:pPr algn="ctr"/>
            <a:r>
              <a:rPr lang="ar-AE" dirty="0" smtClean="0"/>
              <a:t>مــــقدمة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00100" y="1828800"/>
            <a:ext cx="7915300" cy="4743450"/>
          </a:xfrm>
        </p:spPr>
        <p:style>
          <a:lnRef idx="2">
            <a:schemeClr val="accent3"/>
          </a:lnRef>
          <a:fillRef idx="1">
            <a:schemeClr val="lt1"/>
          </a:fillRef>
          <a:effectRef idx="0">
            <a:schemeClr val="accent3"/>
          </a:effectRef>
          <a:fontRef idx="minor">
            <a:schemeClr val="dk1"/>
          </a:fontRef>
        </p:style>
        <p:txBody>
          <a:bodyPr/>
          <a:lstStyle/>
          <a:p>
            <a:pPr algn="ctr">
              <a:buNone/>
            </a:pPr>
            <a:r>
              <a:rPr lang="ar-AE" b="1" dirty="0" smtClean="0"/>
              <a:t>عدد المنتسبين</a:t>
            </a:r>
          </a:p>
        </p:txBody>
      </p:sp>
      <p:sp>
        <p:nvSpPr>
          <p:cNvPr id="4" name="Rectangle à coins arrondis 3"/>
          <p:cNvSpPr/>
          <p:nvPr/>
        </p:nvSpPr>
        <p:spPr>
          <a:xfrm>
            <a:off x="2378870" y="628656"/>
            <a:ext cx="4521993" cy="10429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3600" b="1" dirty="0" smtClean="0">
                <a:solidFill>
                  <a:schemeClr val="tx1"/>
                </a:solidFill>
              </a:rPr>
              <a:t>التقرير السنوي</a:t>
            </a:r>
          </a:p>
          <a:p>
            <a:pPr algn="ctr"/>
            <a:r>
              <a:rPr lang="ar-AE" sz="3600" b="1" dirty="0" smtClean="0">
                <a:solidFill>
                  <a:schemeClr val="tx1"/>
                </a:solidFill>
              </a:rPr>
              <a:t> 01/2023- 12/2023</a:t>
            </a:r>
            <a:endParaRPr lang="fr-FR" sz="3600" b="1" dirty="0">
              <a:solidFill>
                <a:schemeClr val="tx1"/>
              </a:solidFill>
            </a:endParaRPr>
          </a:p>
        </p:txBody>
      </p:sp>
      <p:sp>
        <p:nvSpPr>
          <p:cNvPr id="7" name="Ellipse 6"/>
          <p:cNvSpPr/>
          <p:nvPr/>
        </p:nvSpPr>
        <p:spPr>
          <a:xfrm>
            <a:off x="5857884" y="2428868"/>
            <a:ext cx="2786082" cy="16430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2400" b="1" dirty="0" smtClean="0">
                <a:solidFill>
                  <a:schemeClr val="tx1"/>
                </a:solidFill>
              </a:rPr>
              <a:t>العام الماضي</a:t>
            </a:r>
          </a:p>
          <a:p>
            <a:pPr algn="ctr"/>
            <a:r>
              <a:rPr lang="ar-AE" sz="2800" b="1" dirty="0" smtClean="0">
                <a:solidFill>
                  <a:schemeClr val="tx1"/>
                </a:solidFill>
              </a:rPr>
              <a:t>3232</a:t>
            </a:r>
            <a:endParaRPr lang="fr-FR" b="1" dirty="0">
              <a:solidFill>
                <a:schemeClr val="tx1"/>
              </a:solidFill>
            </a:endParaRPr>
          </a:p>
        </p:txBody>
      </p:sp>
      <p:sp>
        <p:nvSpPr>
          <p:cNvPr id="8" name="Ellipse 7"/>
          <p:cNvSpPr/>
          <p:nvPr/>
        </p:nvSpPr>
        <p:spPr>
          <a:xfrm>
            <a:off x="1214414" y="4214818"/>
            <a:ext cx="3161111" cy="168592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2400" b="1" dirty="0" smtClean="0">
                <a:solidFill>
                  <a:schemeClr val="tx1"/>
                </a:solidFill>
              </a:rPr>
              <a:t> من بداية العام حتى </a:t>
            </a:r>
          </a:p>
          <a:p>
            <a:pPr algn="ctr"/>
            <a:r>
              <a:rPr lang="ar-AE" sz="2400" b="1" dirty="0" smtClean="0">
                <a:solidFill>
                  <a:schemeClr val="tx1"/>
                </a:solidFill>
              </a:rPr>
              <a:t>الشهر 12</a:t>
            </a:r>
          </a:p>
          <a:p>
            <a:pPr algn="ctr"/>
            <a:r>
              <a:rPr lang="ar-AE" sz="2800" b="1" dirty="0" smtClean="0">
                <a:solidFill>
                  <a:schemeClr val="tx1"/>
                </a:solidFill>
              </a:rPr>
              <a:t>11363</a:t>
            </a:r>
            <a:endParaRPr lang="fr-FR" sz="2800" b="1" dirty="0" smtClean="0">
              <a:solidFill>
                <a:schemeClr val="tx1"/>
              </a:solidFill>
            </a:endParaRPr>
          </a:p>
          <a:p>
            <a:pPr algn="ctr"/>
            <a:endParaRPr lang="ar-AE" sz="2400" b="1" dirty="0" smtClean="0">
              <a:solidFill>
                <a:schemeClr val="tx1"/>
              </a:solidFill>
            </a:endParaRPr>
          </a:p>
        </p:txBody>
      </p:sp>
      <p:sp>
        <p:nvSpPr>
          <p:cNvPr id="15" name="Flèche droite 14"/>
          <p:cNvSpPr/>
          <p:nvPr/>
        </p:nvSpPr>
        <p:spPr>
          <a:xfrm rot="8867208">
            <a:off x="4254080" y="3836399"/>
            <a:ext cx="1421548" cy="5578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p:cNvSpPr/>
          <p:nvPr/>
        </p:nvSpPr>
        <p:spPr>
          <a:xfrm>
            <a:off x="5786446" y="4572008"/>
            <a:ext cx="2957505" cy="1643074"/>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ar-AE" sz="2400" b="1" dirty="0" smtClean="0">
                <a:solidFill>
                  <a:schemeClr val="tx1"/>
                </a:solidFill>
              </a:rPr>
              <a:t>مجموع المنتسبين </a:t>
            </a:r>
          </a:p>
          <a:p>
            <a:pPr algn="ctr"/>
            <a:r>
              <a:rPr lang="ar-AE" sz="2400" b="1" dirty="0" smtClean="0">
                <a:solidFill>
                  <a:schemeClr val="tx1"/>
                </a:solidFill>
              </a:rPr>
              <a:t>الجدد</a:t>
            </a:r>
          </a:p>
          <a:p>
            <a:pPr algn="ctr"/>
            <a:r>
              <a:rPr lang="ar-AE" sz="2400" b="1" dirty="0" smtClean="0">
                <a:solidFill>
                  <a:schemeClr val="tx1"/>
                </a:solidFill>
              </a:rPr>
              <a:t>8131 </a:t>
            </a:r>
            <a:endParaRPr lang="fr-FR" sz="2400" b="1" dirty="0">
              <a:solidFill>
                <a:schemeClr val="tx1"/>
              </a:solidFill>
            </a:endParaRP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nvGraphicFramePr>
        <p:xfrm>
          <a:off x="1142976" y="1214421"/>
          <a:ext cx="7572428" cy="5357851"/>
        </p:xfrm>
        <a:graphic>
          <a:graphicData uri="http://schemas.openxmlformats.org/drawingml/2006/table">
            <a:tbl>
              <a:tblPr firstRow="1" bandRow="1">
                <a:tableStyleId>{5C22544A-7EE6-4342-B048-85BDC9FD1C3A}</a:tableStyleId>
              </a:tblPr>
              <a:tblGrid>
                <a:gridCol w="3452135"/>
                <a:gridCol w="4120293"/>
              </a:tblGrid>
              <a:tr h="372250">
                <a:tc>
                  <a:txBody>
                    <a:bodyPr/>
                    <a:lstStyle/>
                    <a:p>
                      <a:pPr algn="ctr"/>
                      <a:r>
                        <a:rPr lang="ar-AE" sz="1800" dirty="0" smtClean="0"/>
                        <a:t>عدد المنتسبين</a:t>
                      </a:r>
                      <a:endParaRPr lang="fr-FR" sz="1800" dirty="0"/>
                    </a:p>
                  </a:txBody>
                  <a:tcPr/>
                </a:tc>
                <a:tc>
                  <a:txBody>
                    <a:bodyPr/>
                    <a:lstStyle/>
                    <a:p>
                      <a:pPr algn="ctr"/>
                      <a:r>
                        <a:rPr lang="ar-AE" sz="1800" dirty="0" smtClean="0"/>
                        <a:t>الأشهر</a:t>
                      </a:r>
                      <a:endParaRPr lang="fr-FR" sz="1800" dirty="0"/>
                    </a:p>
                  </a:txBody>
                  <a:tcPr/>
                </a:tc>
              </a:tr>
              <a:tr h="403270">
                <a:tc>
                  <a:txBody>
                    <a:bodyPr/>
                    <a:lstStyle/>
                    <a:p>
                      <a:pPr algn="ctr"/>
                      <a:r>
                        <a:rPr lang="ar-AE" sz="2000" b="1" dirty="0" smtClean="0">
                          <a:latin typeface="Times New Roman" pitchFamily="18" charset="0"/>
                          <a:cs typeface="Times New Roman" pitchFamily="18" charset="0"/>
                        </a:rPr>
                        <a:t>3468</a:t>
                      </a:r>
                      <a:endParaRPr lang="fr-FR" sz="2000" b="1" dirty="0">
                        <a:latin typeface="Times New Roman" pitchFamily="18" charset="0"/>
                        <a:cs typeface="Times New Roman" pitchFamily="18" charset="0"/>
                      </a:endParaRPr>
                    </a:p>
                  </a:txBody>
                  <a:tcPr/>
                </a:tc>
                <a:tc>
                  <a:txBody>
                    <a:bodyPr/>
                    <a:lstStyle/>
                    <a:p>
                      <a:pPr algn="ctr"/>
                      <a:r>
                        <a:rPr lang="ar-AE" sz="1800" b="1" dirty="0" smtClean="0">
                          <a:latin typeface="Times New Roman" pitchFamily="18" charset="0"/>
                          <a:cs typeface="Times New Roman" pitchFamily="18" charset="0"/>
                        </a:rPr>
                        <a:t>يناير</a:t>
                      </a:r>
                      <a:endParaRPr lang="fr-FR" sz="1800" b="1" dirty="0">
                        <a:latin typeface="Times New Roman" pitchFamily="18" charset="0"/>
                        <a:cs typeface="Times New Roman" pitchFamily="18" charset="0"/>
                      </a:endParaRPr>
                    </a:p>
                  </a:txBody>
                  <a:tcPr/>
                </a:tc>
              </a:tr>
              <a:tr h="438688">
                <a:tc>
                  <a:txBody>
                    <a:bodyPr/>
                    <a:lstStyle/>
                    <a:p>
                      <a:pPr algn="ctr"/>
                      <a:r>
                        <a:rPr lang="ar-AE" sz="2000" b="1" dirty="0" smtClean="0">
                          <a:latin typeface="Times New Roman" pitchFamily="18" charset="0"/>
                          <a:cs typeface="Times New Roman" pitchFamily="18" charset="0"/>
                        </a:rPr>
                        <a:t>6532</a:t>
                      </a:r>
                      <a:endParaRPr lang="fr-FR"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AE" sz="1800" b="1" dirty="0" smtClean="0">
                          <a:latin typeface="Times New Roman" pitchFamily="18" charset="0"/>
                          <a:cs typeface="Times New Roman" pitchFamily="18" charset="0"/>
                        </a:rPr>
                        <a:t>فبراير</a:t>
                      </a:r>
                    </a:p>
                  </a:txBody>
                  <a:tcPr/>
                </a:tc>
              </a:tr>
              <a:tr h="419125">
                <a:tc>
                  <a:txBody>
                    <a:bodyPr/>
                    <a:lstStyle/>
                    <a:p>
                      <a:pPr algn="ctr"/>
                      <a:r>
                        <a:rPr lang="ar-AE" sz="2000" b="1" dirty="0" smtClean="0">
                          <a:solidFill>
                            <a:schemeClr val="tx1"/>
                          </a:solidFill>
                          <a:latin typeface="Times New Roman" pitchFamily="18" charset="0"/>
                          <a:cs typeface="Times New Roman" pitchFamily="18" charset="0"/>
                        </a:rPr>
                        <a:t>7838</a:t>
                      </a:r>
                      <a:endParaRPr lang="fr-FR"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AE" sz="1800" b="1" dirty="0" smtClean="0">
                          <a:latin typeface="Times New Roman" pitchFamily="18" charset="0"/>
                          <a:cs typeface="Times New Roman" pitchFamily="18" charset="0"/>
                        </a:rPr>
                        <a:t>مارس</a:t>
                      </a:r>
                      <a:endParaRPr lang="fr-FR" sz="1800" b="1" dirty="0" smtClean="0">
                        <a:latin typeface="Times New Roman" pitchFamily="18" charset="0"/>
                        <a:cs typeface="Times New Roman" pitchFamily="18" charset="0"/>
                      </a:endParaRPr>
                    </a:p>
                  </a:txBody>
                  <a:tcPr/>
                </a:tc>
              </a:tr>
              <a:tr h="403270">
                <a:tc>
                  <a:txBody>
                    <a:bodyPr/>
                    <a:lstStyle/>
                    <a:p>
                      <a:pPr algn="ctr"/>
                      <a:r>
                        <a:rPr lang="ar-AE" sz="2000" b="1" dirty="0" smtClean="0">
                          <a:latin typeface="Times New Roman" pitchFamily="18" charset="0"/>
                          <a:cs typeface="Times New Roman" pitchFamily="18" charset="0"/>
                        </a:rPr>
                        <a:t>8452</a:t>
                      </a:r>
                      <a:endParaRPr lang="fr-FR" sz="2000" b="1" dirty="0">
                        <a:latin typeface="Times New Roman" pitchFamily="18" charset="0"/>
                        <a:cs typeface="Times New Roman" pitchFamily="18" charset="0"/>
                      </a:endParaRPr>
                    </a:p>
                  </a:txBody>
                  <a:tcPr/>
                </a:tc>
                <a:tc>
                  <a:txBody>
                    <a:bodyPr/>
                    <a:lstStyle/>
                    <a:p>
                      <a:pPr algn="ctr"/>
                      <a:r>
                        <a:rPr lang="ar-AE" sz="1800" b="1" dirty="0" smtClean="0">
                          <a:latin typeface="Times New Roman" pitchFamily="18" charset="0"/>
                          <a:cs typeface="Times New Roman" pitchFamily="18" charset="0"/>
                        </a:rPr>
                        <a:t>ابريل</a:t>
                      </a:r>
                      <a:endParaRPr lang="fr-FR" sz="1800" b="1" dirty="0">
                        <a:latin typeface="Times New Roman" pitchFamily="18" charset="0"/>
                        <a:cs typeface="Times New Roman" pitchFamily="18" charset="0"/>
                      </a:endParaRPr>
                    </a:p>
                  </a:txBody>
                  <a:tcPr/>
                </a:tc>
              </a:tr>
              <a:tr h="450793">
                <a:tc>
                  <a:txBody>
                    <a:bodyPr/>
                    <a:lstStyle/>
                    <a:p>
                      <a:pPr algn="ctr"/>
                      <a:r>
                        <a:rPr lang="ar-AE" sz="2000" b="1" dirty="0" smtClean="0">
                          <a:latin typeface="Times New Roman" pitchFamily="18" charset="0"/>
                          <a:cs typeface="Times New Roman" pitchFamily="18" charset="0"/>
                        </a:rPr>
                        <a:t>9802</a:t>
                      </a:r>
                      <a:endParaRPr lang="fr-FR"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AE" sz="1800" b="1" dirty="0" smtClean="0">
                          <a:latin typeface="Times New Roman" pitchFamily="18" charset="0"/>
                          <a:cs typeface="Times New Roman" pitchFamily="18" charset="0"/>
                        </a:rPr>
                        <a:t>مايو</a:t>
                      </a:r>
                      <a:endParaRPr lang="fr-FR" sz="1800" b="1" dirty="0" smtClean="0">
                        <a:latin typeface="Times New Roman" pitchFamily="18" charset="0"/>
                        <a:cs typeface="Times New Roman" pitchFamily="18" charset="0"/>
                      </a:endParaRPr>
                    </a:p>
                  </a:txBody>
                  <a:tcPr/>
                </a:tc>
              </a:tr>
              <a:tr h="419125">
                <a:tc>
                  <a:txBody>
                    <a:bodyPr/>
                    <a:lstStyle/>
                    <a:p>
                      <a:pPr algn="ctr"/>
                      <a:r>
                        <a:rPr lang="ar-AE" sz="2000" b="1" dirty="0" smtClean="0">
                          <a:latin typeface="Times New Roman" pitchFamily="18" charset="0"/>
                          <a:cs typeface="Times New Roman" pitchFamily="18" charset="0"/>
                        </a:rPr>
                        <a:t>10172</a:t>
                      </a:r>
                      <a:endParaRPr lang="fr-FR"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AE" sz="1800" b="1" dirty="0" smtClean="0">
                          <a:latin typeface="Times New Roman" pitchFamily="18" charset="0"/>
                          <a:cs typeface="Times New Roman" pitchFamily="18" charset="0"/>
                        </a:rPr>
                        <a:t>يونيو</a:t>
                      </a:r>
                      <a:endParaRPr lang="fr-FR" sz="1800" b="1" dirty="0" smtClean="0">
                        <a:latin typeface="Times New Roman" pitchFamily="18" charset="0"/>
                        <a:cs typeface="Times New Roman" pitchFamily="18" charset="0"/>
                      </a:endParaRPr>
                    </a:p>
                  </a:txBody>
                  <a:tcPr/>
                </a:tc>
              </a:tr>
              <a:tr h="419125">
                <a:tc>
                  <a:txBody>
                    <a:bodyPr/>
                    <a:lstStyle/>
                    <a:p>
                      <a:pPr algn="ctr"/>
                      <a:r>
                        <a:rPr lang="ar-AE" sz="2000" b="1" dirty="0" smtClean="0">
                          <a:latin typeface="Times New Roman" pitchFamily="18" charset="0"/>
                          <a:cs typeface="Times New Roman" pitchFamily="18" charset="0"/>
                        </a:rPr>
                        <a:t>10482</a:t>
                      </a:r>
                      <a:endParaRPr lang="fr-FR"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AE" sz="1800" b="1" dirty="0" smtClean="0">
                          <a:latin typeface="Times New Roman" pitchFamily="18" charset="0"/>
                          <a:cs typeface="Times New Roman" pitchFamily="18" charset="0"/>
                        </a:rPr>
                        <a:t>يوليو</a:t>
                      </a:r>
                      <a:endParaRPr lang="fr-FR" sz="1800" b="1" dirty="0" smtClean="0">
                        <a:latin typeface="Times New Roman" pitchFamily="18" charset="0"/>
                        <a:cs typeface="Times New Roman" pitchFamily="18" charset="0"/>
                      </a:endParaRPr>
                    </a:p>
                  </a:txBody>
                  <a:tcPr/>
                </a:tc>
              </a:tr>
              <a:tr h="419125">
                <a:tc>
                  <a:txBody>
                    <a:bodyPr/>
                    <a:lstStyle/>
                    <a:p>
                      <a:pPr algn="ctr"/>
                      <a:r>
                        <a:rPr lang="ar-AE" sz="2000" b="1" dirty="0" smtClean="0">
                          <a:latin typeface="Times New Roman" pitchFamily="18" charset="0"/>
                          <a:cs typeface="Times New Roman" pitchFamily="18" charset="0"/>
                        </a:rPr>
                        <a:t>10516</a:t>
                      </a:r>
                      <a:endParaRPr lang="fr-FR"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AE" sz="1800" b="1" dirty="0" smtClean="0">
                          <a:latin typeface="Times New Roman" pitchFamily="18" charset="0"/>
                          <a:cs typeface="Times New Roman" pitchFamily="18" charset="0"/>
                        </a:rPr>
                        <a:t>أغسطس</a:t>
                      </a:r>
                      <a:endParaRPr lang="fr-FR" sz="1800" b="1" dirty="0" smtClean="0">
                        <a:latin typeface="Times New Roman" pitchFamily="18" charset="0"/>
                        <a:cs typeface="Times New Roman" pitchFamily="18" charset="0"/>
                      </a:endParaRPr>
                    </a:p>
                  </a:txBody>
                  <a:tcPr/>
                </a:tc>
              </a:tr>
              <a:tr h="403270">
                <a:tc>
                  <a:txBody>
                    <a:bodyPr/>
                    <a:lstStyle/>
                    <a:p>
                      <a:pPr algn="ctr"/>
                      <a:r>
                        <a:rPr lang="ar-AE" sz="2000" b="1" dirty="0" smtClean="0">
                          <a:latin typeface="Times New Roman" pitchFamily="18" charset="0"/>
                          <a:cs typeface="Times New Roman" pitchFamily="18" charset="0"/>
                        </a:rPr>
                        <a:t>10897</a:t>
                      </a:r>
                      <a:endParaRPr lang="fr-FR" sz="2000" b="1" dirty="0">
                        <a:latin typeface="Times New Roman" pitchFamily="18" charset="0"/>
                        <a:cs typeface="Times New Roman" pitchFamily="18" charset="0"/>
                      </a:endParaRPr>
                    </a:p>
                  </a:txBody>
                  <a:tcPr/>
                </a:tc>
                <a:tc>
                  <a:txBody>
                    <a:bodyPr/>
                    <a:lstStyle/>
                    <a:p>
                      <a:pPr algn="ctr"/>
                      <a:r>
                        <a:rPr lang="ar-AE" sz="1800" b="1" dirty="0" smtClean="0">
                          <a:latin typeface="Times New Roman" pitchFamily="18" charset="0"/>
                          <a:cs typeface="Times New Roman" pitchFamily="18" charset="0"/>
                        </a:rPr>
                        <a:t>سبتمبر</a:t>
                      </a:r>
                      <a:endParaRPr lang="fr-FR" sz="1800" b="1" dirty="0">
                        <a:latin typeface="Times New Roman" pitchFamily="18" charset="0"/>
                        <a:cs typeface="Times New Roman" pitchFamily="18" charset="0"/>
                      </a:endParaRPr>
                    </a:p>
                  </a:txBody>
                  <a:tcPr/>
                </a:tc>
              </a:tr>
              <a:tr h="403270">
                <a:tc>
                  <a:txBody>
                    <a:bodyPr/>
                    <a:lstStyle/>
                    <a:p>
                      <a:pPr algn="ctr"/>
                      <a:r>
                        <a:rPr lang="ar-AE" sz="2000" b="1" dirty="0" smtClean="0">
                          <a:latin typeface="Times New Roman" pitchFamily="18" charset="0"/>
                          <a:cs typeface="Times New Roman" pitchFamily="18" charset="0"/>
                        </a:rPr>
                        <a:t>10961</a:t>
                      </a:r>
                      <a:endParaRPr lang="fr-FR" sz="2000" b="1" dirty="0">
                        <a:latin typeface="Times New Roman" pitchFamily="18" charset="0"/>
                        <a:cs typeface="Times New Roman" pitchFamily="18" charset="0"/>
                      </a:endParaRPr>
                    </a:p>
                  </a:txBody>
                  <a:tcPr/>
                </a:tc>
                <a:tc>
                  <a:txBody>
                    <a:bodyPr/>
                    <a:lstStyle/>
                    <a:p>
                      <a:pPr algn="ctr"/>
                      <a:r>
                        <a:rPr lang="ar-AE" sz="1800" b="1" dirty="0" smtClean="0">
                          <a:latin typeface="Times New Roman" pitchFamily="18" charset="0"/>
                          <a:cs typeface="Times New Roman" pitchFamily="18" charset="0"/>
                        </a:rPr>
                        <a:t>أكتوبر</a:t>
                      </a:r>
                      <a:endParaRPr lang="fr-FR" sz="1800" b="1" dirty="0">
                        <a:latin typeface="Times New Roman" pitchFamily="18" charset="0"/>
                        <a:cs typeface="Times New Roman" pitchFamily="18" charset="0"/>
                      </a:endParaRPr>
                    </a:p>
                  </a:txBody>
                  <a:tcPr/>
                </a:tc>
              </a:tr>
              <a:tr h="403270">
                <a:tc>
                  <a:txBody>
                    <a:bodyPr/>
                    <a:lstStyle/>
                    <a:p>
                      <a:pPr algn="ctr"/>
                      <a:r>
                        <a:rPr lang="ar-AE" sz="2000" b="1" dirty="0" smtClean="0">
                          <a:latin typeface="Times New Roman" pitchFamily="18" charset="0"/>
                          <a:cs typeface="Times New Roman" pitchFamily="18" charset="0"/>
                        </a:rPr>
                        <a:t>11157</a:t>
                      </a:r>
                      <a:endParaRPr lang="fr-FR" sz="2000" b="1" dirty="0">
                        <a:latin typeface="Times New Roman" pitchFamily="18" charset="0"/>
                        <a:cs typeface="Times New Roman" pitchFamily="18" charset="0"/>
                      </a:endParaRPr>
                    </a:p>
                  </a:txBody>
                  <a:tcPr/>
                </a:tc>
                <a:tc>
                  <a:txBody>
                    <a:bodyPr/>
                    <a:lstStyle/>
                    <a:p>
                      <a:pPr algn="ctr"/>
                      <a:r>
                        <a:rPr lang="ar-AE" sz="1800" b="1" dirty="0" smtClean="0">
                          <a:latin typeface="Times New Roman" pitchFamily="18" charset="0"/>
                          <a:cs typeface="Times New Roman" pitchFamily="18" charset="0"/>
                        </a:rPr>
                        <a:t>نوفمبر</a:t>
                      </a:r>
                      <a:endParaRPr lang="fr-FR" sz="1800" b="1" dirty="0">
                        <a:latin typeface="Times New Roman" pitchFamily="18" charset="0"/>
                        <a:cs typeface="Times New Roman" pitchFamily="18" charset="0"/>
                      </a:endParaRPr>
                    </a:p>
                  </a:txBody>
                  <a:tcPr/>
                </a:tc>
              </a:tr>
              <a:tr h="403270">
                <a:tc>
                  <a:txBody>
                    <a:bodyPr/>
                    <a:lstStyle/>
                    <a:p>
                      <a:pPr algn="ctr"/>
                      <a:r>
                        <a:rPr lang="ar-AE" sz="2000" b="1" dirty="0" smtClean="0">
                          <a:latin typeface="Times New Roman" pitchFamily="18" charset="0"/>
                          <a:cs typeface="Times New Roman" pitchFamily="18" charset="0"/>
                        </a:rPr>
                        <a:t>11363</a:t>
                      </a:r>
                      <a:endParaRPr lang="fr-FR" sz="2000" b="1" dirty="0">
                        <a:latin typeface="Times New Roman" pitchFamily="18" charset="0"/>
                        <a:cs typeface="Times New Roman" pitchFamily="18" charset="0"/>
                      </a:endParaRPr>
                    </a:p>
                  </a:txBody>
                  <a:tcPr/>
                </a:tc>
                <a:tc>
                  <a:txBody>
                    <a:bodyPr/>
                    <a:lstStyle/>
                    <a:p>
                      <a:pPr algn="ctr"/>
                      <a:r>
                        <a:rPr lang="ar-AE" sz="1800" b="1" dirty="0" smtClean="0">
                          <a:latin typeface="Times New Roman" pitchFamily="18" charset="0"/>
                          <a:cs typeface="Times New Roman" pitchFamily="18" charset="0"/>
                        </a:rPr>
                        <a:t>ديسمبر</a:t>
                      </a:r>
                      <a:endParaRPr lang="fr-FR" sz="1800" b="1" dirty="0">
                        <a:latin typeface="Times New Roman" pitchFamily="18" charset="0"/>
                        <a:cs typeface="Times New Roman" pitchFamily="18" charset="0"/>
                      </a:endParaRPr>
                    </a:p>
                  </a:txBody>
                  <a:tcPr/>
                </a:tc>
              </a:tr>
            </a:tbl>
          </a:graphicData>
        </a:graphic>
      </p:graphicFrame>
      <p:sp>
        <p:nvSpPr>
          <p:cNvPr id="3" name="Rectangle 2"/>
          <p:cNvSpPr/>
          <p:nvPr/>
        </p:nvSpPr>
        <p:spPr>
          <a:xfrm>
            <a:off x="2000232" y="214290"/>
            <a:ext cx="5786478" cy="707886"/>
          </a:xfrm>
          <a:prstGeom prst="rect">
            <a:avLst/>
          </a:prstGeom>
        </p:spPr>
        <p:txBody>
          <a:bodyPr wrap="square">
            <a:spAutoFit/>
          </a:bodyPr>
          <a:lstStyle/>
          <a:p>
            <a:pPr algn="ctr"/>
            <a:r>
              <a:rPr lang="ar-AE" sz="2800" b="1" dirty="0" smtClean="0">
                <a:solidFill>
                  <a:schemeClr val="bg2">
                    <a:lumMod val="50000"/>
                  </a:schemeClr>
                </a:solidFill>
                <a:latin typeface="Times New Roman" pitchFamily="18" charset="0"/>
                <a:cs typeface="Times New Roman" pitchFamily="18" charset="0"/>
              </a:rPr>
              <a:t>3</a:t>
            </a:r>
            <a:r>
              <a:rPr lang="ar-AE" sz="4000" b="1" dirty="0" smtClean="0">
                <a:solidFill>
                  <a:schemeClr val="bg2">
                    <a:lumMod val="50000"/>
                  </a:schemeClr>
                </a:solidFill>
                <a:latin typeface="Times New Roman" pitchFamily="18" charset="0"/>
                <a:cs typeface="Times New Roman" pitchFamily="18" charset="0"/>
              </a:rPr>
              <a:t>- تزايد المنتسبين حسب الأشهر </a:t>
            </a:r>
            <a:endParaRPr lang="ar-AE" sz="2800" b="1" dirty="0" smtClean="0">
              <a:solidFill>
                <a:schemeClr val="bg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357290" y="1714487"/>
          <a:ext cx="7143800" cy="4771275"/>
        </p:xfrm>
        <a:graphic>
          <a:graphicData uri="http://schemas.openxmlformats.org/drawingml/2006/table">
            <a:tbl>
              <a:tblPr firstRow="1" bandRow="1">
                <a:tableStyleId>{5C22544A-7EE6-4342-B048-85BDC9FD1C3A}</a:tableStyleId>
              </a:tblPr>
              <a:tblGrid>
                <a:gridCol w="3303046"/>
                <a:gridCol w="3840754"/>
              </a:tblGrid>
              <a:tr h="594591">
                <a:tc>
                  <a:txBody>
                    <a:bodyPr/>
                    <a:lstStyle/>
                    <a:p>
                      <a:pPr algn="ctr"/>
                      <a:r>
                        <a:rPr lang="ar-AE" sz="2800" dirty="0" smtClean="0"/>
                        <a:t>الاشتراك الثابت </a:t>
                      </a:r>
                      <a:endParaRPr lang="fr-FR" sz="2800" dirty="0"/>
                    </a:p>
                  </a:txBody>
                  <a:tcPr/>
                </a:tc>
                <a:tc>
                  <a:txBody>
                    <a:bodyPr/>
                    <a:lstStyle/>
                    <a:p>
                      <a:pPr algn="ctr"/>
                      <a:r>
                        <a:rPr lang="ar-AE" sz="3600" dirty="0" smtClean="0"/>
                        <a:t>العدد</a:t>
                      </a:r>
                      <a:endParaRPr lang="fr-FR" sz="3600" dirty="0"/>
                    </a:p>
                  </a:txBody>
                  <a:tcPr/>
                </a:tc>
              </a:tr>
              <a:tr h="594591">
                <a:tc>
                  <a:txBody>
                    <a:bodyPr/>
                    <a:lstStyle/>
                    <a:p>
                      <a:pPr algn="ctr"/>
                      <a:r>
                        <a:rPr lang="ar-AE" sz="3200" b="1" dirty="0" smtClean="0">
                          <a:latin typeface="Times New Roman" pitchFamily="18" charset="0"/>
                          <a:cs typeface="Times New Roman" pitchFamily="18" charset="0"/>
                        </a:rPr>
                        <a:t>29000</a:t>
                      </a:r>
                      <a:endParaRPr lang="fr-FR" sz="3200" b="1" dirty="0">
                        <a:latin typeface="Times New Roman" pitchFamily="18" charset="0"/>
                        <a:cs typeface="Times New Roman" pitchFamily="18" charset="0"/>
                      </a:endParaRPr>
                    </a:p>
                  </a:txBody>
                  <a:tcPr/>
                </a:tc>
                <a:tc>
                  <a:txBody>
                    <a:bodyPr/>
                    <a:lstStyle/>
                    <a:p>
                      <a:pPr algn="ctr"/>
                      <a:r>
                        <a:rPr lang="en-US" sz="3200" b="1" dirty="0" smtClean="0">
                          <a:latin typeface="Times New Roman" pitchFamily="18" charset="0"/>
                          <a:cs typeface="Times New Roman" pitchFamily="18" charset="0"/>
                        </a:rPr>
                        <a:t>1</a:t>
                      </a:r>
                      <a:endParaRPr lang="fr-FR" sz="3200" b="1" dirty="0">
                        <a:latin typeface="Times New Roman" pitchFamily="18" charset="0"/>
                        <a:cs typeface="Times New Roman" pitchFamily="18" charset="0"/>
                      </a:endParaRPr>
                    </a:p>
                  </a:txBody>
                  <a:tcPr/>
                </a:tc>
              </a:tr>
              <a:tr h="537963">
                <a:tc>
                  <a:txBody>
                    <a:bodyPr/>
                    <a:lstStyle/>
                    <a:p>
                      <a:pPr algn="ctr"/>
                      <a:r>
                        <a:rPr lang="ar-AE" sz="3200" b="1" dirty="0" smtClean="0">
                          <a:latin typeface="Times New Roman" pitchFamily="18" charset="0"/>
                          <a:cs typeface="Times New Roman" pitchFamily="18" charset="0"/>
                        </a:rPr>
                        <a:t>20000</a:t>
                      </a:r>
                      <a:endParaRPr lang="fr-FR" sz="3200" b="1" dirty="0">
                        <a:latin typeface="Times New Roman" pitchFamily="18" charset="0"/>
                        <a:cs typeface="Times New Roman" pitchFamily="18" charset="0"/>
                      </a:endParaRPr>
                    </a:p>
                  </a:txBody>
                  <a:tcPr/>
                </a:tc>
                <a:tc>
                  <a:txBody>
                    <a:bodyPr/>
                    <a:lstStyle/>
                    <a:p>
                      <a:pPr algn="ctr"/>
                      <a:r>
                        <a:rPr lang="en-US" sz="3200" b="1" dirty="0" smtClean="0">
                          <a:latin typeface="Times New Roman" pitchFamily="18" charset="0"/>
                          <a:cs typeface="Times New Roman" pitchFamily="18" charset="0"/>
                        </a:rPr>
                        <a:t>1</a:t>
                      </a:r>
                      <a:r>
                        <a:rPr lang="ar-AE" sz="3200" b="1" dirty="0" smtClean="0">
                          <a:latin typeface="Times New Roman" pitchFamily="18" charset="0"/>
                          <a:cs typeface="Times New Roman" pitchFamily="18" charset="0"/>
                        </a:rPr>
                        <a:t>2</a:t>
                      </a:r>
                      <a:endParaRPr lang="fr-FR" sz="3200" b="1" dirty="0">
                        <a:latin typeface="Times New Roman" pitchFamily="18" charset="0"/>
                        <a:cs typeface="Times New Roman" pitchFamily="18" charset="0"/>
                      </a:endParaRPr>
                    </a:p>
                  </a:txBody>
                  <a:tcPr/>
                </a:tc>
              </a:tr>
              <a:tr h="537963">
                <a:tc>
                  <a:txBody>
                    <a:bodyPr/>
                    <a:lstStyle/>
                    <a:p>
                      <a:pPr algn="ctr"/>
                      <a:r>
                        <a:rPr lang="ar-AE" sz="3200" b="1" dirty="0" smtClean="0">
                          <a:latin typeface="Times New Roman" pitchFamily="18" charset="0"/>
                          <a:cs typeface="Times New Roman" pitchFamily="18" charset="0"/>
                        </a:rPr>
                        <a:t>15000</a:t>
                      </a:r>
                      <a:endParaRPr lang="fr-FR" sz="3200" b="1" dirty="0">
                        <a:latin typeface="Times New Roman" pitchFamily="18" charset="0"/>
                        <a:cs typeface="Times New Roman" pitchFamily="18" charset="0"/>
                      </a:endParaRPr>
                    </a:p>
                  </a:txBody>
                  <a:tcPr/>
                </a:tc>
                <a:tc>
                  <a:txBody>
                    <a:bodyPr/>
                    <a:lstStyle/>
                    <a:p>
                      <a:pPr algn="ctr"/>
                      <a:r>
                        <a:rPr lang="en-US" sz="3200" b="1" dirty="0" smtClean="0">
                          <a:latin typeface="Times New Roman" pitchFamily="18" charset="0"/>
                          <a:cs typeface="Times New Roman" pitchFamily="18" charset="0"/>
                        </a:rPr>
                        <a:t>4</a:t>
                      </a:r>
                      <a:endParaRPr lang="fr-FR" sz="3200" b="1" dirty="0">
                        <a:latin typeface="Times New Roman" pitchFamily="18" charset="0"/>
                        <a:cs typeface="Times New Roman" pitchFamily="18" charset="0"/>
                      </a:endParaRPr>
                    </a:p>
                  </a:txBody>
                  <a:tcPr/>
                </a:tc>
              </a:tr>
              <a:tr h="594591">
                <a:tc>
                  <a:txBody>
                    <a:bodyPr/>
                    <a:lstStyle/>
                    <a:p>
                      <a:pPr algn="ctr"/>
                      <a:r>
                        <a:rPr lang="ar-AE" sz="3200" b="1" dirty="0" smtClean="0">
                          <a:latin typeface="Times New Roman" pitchFamily="18" charset="0"/>
                          <a:cs typeface="Times New Roman" pitchFamily="18" charset="0"/>
                        </a:rPr>
                        <a:t>10000</a:t>
                      </a:r>
                      <a:endParaRPr lang="fr-FR" sz="3200" b="1" dirty="0">
                        <a:latin typeface="Times New Roman" pitchFamily="18" charset="0"/>
                        <a:cs typeface="Times New Roman" pitchFamily="18" charset="0"/>
                      </a:endParaRPr>
                    </a:p>
                  </a:txBody>
                  <a:tcPr/>
                </a:tc>
                <a:tc>
                  <a:txBody>
                    <a:bodyPr/>
                    <a:lstStyle/>
                    <a:p>
                      <a:pPr algn="ctr"/>
                      <a:r>
                        <a:rPr lang="en-US" sz="3200" b="1" dirty="0" smtClean="0">
                          <a:latin typeface="Times New Roman" pitchFamily="18" charset="0"/>
                          <a:cs typeface="Times New Roman" pitchFamily="18" charset="0"/>
                        </a:rPr>
                        <a:t>50</a:t>
                      </a:r>
                      <a:endParaRPr lang="fr-FR" sz="3200" b="1" dirty="0">
                        <a:latin typeface="Times New Roman" pitchFamily="18" charset="0"/>
                        <a:cs typeface="Times New Roman" pitchFamily="18" charset="0"/>
                      </a:endParaRPr>
                    </a:p>
                  </a:txBody>
                  <a:tcPr/>
                </a:tc>
              </a:tr>
              <a:tr h="594591">
                <a:tc>
                  <a:txBody>
                    <a:bodyPr/>
                    <a:lstStyle/>
                    <a:p>
                      <a:pPr algn="ctr"/>
                      <a:r>
                        <a:rPr lang="ar-AE" sz="3200" b="1" dirty="0" smtClean="0">
                          <a:latin typeface="Times New Roman" pitchFamily="18" charset="0"/>
                          <a:cs typeface="Times New Roman" pitchFamily="18" charset="0"/>
                        </a:rPr>
                        <a:t>8000</a:t>
                      </a:r>
                      <a:endParaRPr lang="fr-FR" sz="3200" b="1" dirty="0">
                        <a:latin typeface="Times New Roman" pitchFamily="18" charset="0"/>
                        <a:cs typeface="Times New Roman" pitchFamily="18" charset="0"/>
                      </a:endParaRPr>
                    </a:p>
                  </a:txBody>
                  <a:tcPr/>
                </a:tc>
                <a:tc>
                  <a:txBody>
                    <a:bodyPr/>
                    <a:lstStyle/>
                    <a:p>
                      <a:pPr algn="ctr"/>
                      <a:r>
                        <a:rPr lang="en-US" sz="3200" b="1" dirty="0" smtClean="0">
                          <a:latin typeface="Times New Roman" pitchFamily="18" charset="0"/>
                          <a:cs typeface="Times New Roman" pitchFamily="18" charset="0"/>
                        </a:rPr>
                        <a:t>3</a:t>
                      </a:r>
                      <a:endParaRPr lang="fr-FR" sz="3200" b="1" dirty="0">
                        <a:latin typeface="Times New Roman" pitchFamily="18" charset="0"/>
                        <a:cs typeface="Times New Roman" pitchFamily="18" charset="0"/>
                      </a:endParaRPr>
                    </a:p>
                  </a:txBody>
                  <a:tcPr/>
                </a:tc>
              </a:tr>
              <a:tr h="594591">
                <a:tc>
                  <a:txBody>
                    <a:bodyPr/>
                    <a:lstStyle/>
                    <a:p>
                      <a:pPr algn="ctr"/>
                      <a:r>
                        <a:rPr lang="ar-AE" sz="3200" b="1" dirty="0" smtClean="0">
                          <a:latin typeface="Times New Roman" pitchFamily="18" charset="0"/>
                          <a:cs typeface="Times New Roman" pitchFamily="18" charset="0"/>
                        </a:rPr>
                        <a:t>7000</a:t>
                      </a:r>
                      <a:endParaRPr lang="fr-FR" sz="3200" b="1" dirty="0">
                        <a:latin typeface="Times New Roman" pitchFamily="18" charset="0"/>
                        <a:cs typeface="Times New Roman" pitchFamily="18" charset="0"/>
                      </a:endParaRPr>
                    </a:p>
                  </a:txBody>
                  <a:tcPr/>
                </a:tc>
                <a:tc>
                  <a:txBody>
                    <a:bodyPr/>
                    <a:lstStyle/>
                    <a:p>
                      <a:pPr algn="ctr"/>
                      <a:r>
                        <a:rPr lang="en-US" sz="3200" b="1" dirty="0" smtClean="0">
                          <a:latin typeface="Times New Roman" pitchFamily="18" charset="0"/>
                          <a:cs typeface="Times New Roman" pitchFamily="18" charset="0"/>
                        </a:rPr>
                        <a:t>4</a:t>
                      </a:r>
                      <a:endParaRPr lang="fr-FR" sz="3200" b="1" dirty="0">
                        <a:latin typeface="Times New Roman" pitchFamily="18" charset="0"/>
                        <a:cs typeface="Times New Roman" pitchFamily="18" charset="0"/>
                      </a:endParaRPr>
                    </a:p>
                  </a:txBody>
                  <a:tcPr/>
                </a:tc>
              </a:tr>
              <a:tr h="594591">
                <a:tc>
                  <a:txBody>
                    <a:bodyPr/>
                    <a:lstStyle/>
                    <a:p>
                      <a:pPr algn="ctr"/>
                      <a:r>
                        <a:rPr lang="ar-AE" sz="3200" b="1" dirty="0" smtClean="0">
                          <a:latin typeface="Times New Roman" pitchFamily="18" charset="0"/>
                          <a:cs typeface="Times New Roman" pitchFamily="18" charset="0"/>
                        </a:rPr>
                        <a:t>5000</a:t>
                      </a:r>
                      <a:endParaRPr lang="fr-FR" sz="3200" b="1" dirty="0">
                        <a:latin typeface="Times New Roman" pitchFamily="18" charset="0"/>
                        <a:cs typeface="Times New Roman" pitchFamily="18" charset="0"/>
                      </a:endParaRPr>
                    </a:p>
                  </a:txBody>
                  <a:tcPr/>
                </a:tc>
                <a:tc>
                  <a:txBody>
                    <a:bodyPr/>
                    <a:lstStyle/>
                    <a:p>
                      <a:pPr algn="ctr"/>
                      <a:r>
                        <a:rPr lang="en-US" sz="3200" b="1" dirty="0" smtClean="0">
                          <a:latin typeface="Times New Roman" pitchFamily="18" charset="0"/>
                          <a:cs typeface="Times New Roman" pitchFamily="18" charset="0"/>
                        </a:rPr>
                        <a:t>80</a:t>
                      </a:r>
                      <a:endParaRPr lang="fr-FR" sz="3200" b="1" dirty="0">
                        <a:latin typeface="Times New Roman" pitchFamily="18" charset="0"/>
                        <a:cs typeface="Times New Roman" pitchFamily="18" charset="0"/>
                      </a:endParaRPr>
                    </a:p>
                  </a:txBody>
                  <a:tcPr/>
                </a:tc>
              </a:tr>
            </a:tbl>
          </a:graphicData>
        </a:graphic>
      </p:graphicFrame>
      <p:sp>
        <p:nvSpPr>
          <p:cNvPr id="2" name="Titre 1"/>
          <p:cNvSpPr>
            <a:spLocks noGrp="1"/>
          </p:cNvSpPr>
          <p:nvPr>
            <p:ph type="title"/>
          </p:nvPr>
        </p:nvSpPr>
        <p:spPr>
          <a:xfrm>
            <a:off x="1000100" y="500042"/>
            <a:ext cx="7072362" cy="928694"/>
          </a:xfrm>
        </p:spPr>
        <p:txBody>
          <a:bodyPr>
            <a:normAutofit/>
          </a:bodyPr>
          <a:lstStyle/>
          <a:p>
            <a:pPr algn="ctr"/>
            <a:r>
              <a:rPr lang="ar-AE" sz="3600" b="1" dirty="0" smtClean="0"/>
              <a:t>3-توزيع المنتسبين حسب مبالغ اشتراكاتهم</a:t>
            </a:r>
            <a:endParaRPr lang="fr-FR" sz="36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428728" y="1928802"/>
          <a:ext cx="7281890" cy="4419600"/>
        </p:xfrm>
        <a:graphic>
          <a:graphicData uri="http://schemas.openxmlformats.org/drawingml/2006/table">
            <a:tbl>
              <a:tblPr firstRow="1" bandRow="1">
                <a:tableStyleId>{5C22544A-7EE6-4342-B048-85BDC9FD1C3A}</a:tableStyleId>
              </a:tblPr>
              <a:tblGrid>
                <a:gridCol w="3640945"/>
                <a:gridCol w="3640945"/>
              </a:tblGrid>
              <a:tr h="543209">
                <a:tc>
                  <a:txBody>
                    <a:bodyPr/>
                    <a:lstStyle/>
                    <a:p>
                      <a:pPr algn="ctr"/>
                      <a:r>
                        <a:rPr lang="ar-AE" sz="3200" dirty="0" smtClean="0"/>
                        <a:t>الاشتراك الثابت </a:t>
                      </a:r>
                      <a:endParaRPr lang="fr-FR" sz="3200" dirty="0"/>
                    </a:p>
                  </a:txBody>
                  <a:tcPr/>
                </a:tc>
                <a:tc>
                  <a:txBody>
                    <a:bodyPr/>
                    <a:lstStyle/>
                    <a:p>
                      <a:endParaRPr lang="fr-FR"/>
                    </a:p>
                  </a:txBody>
                  <a:tcPr/>
                </a:tc>
              </a:tr>
              <a:tr h="629872">
                <a:tc>
                  <a:txBody>
                    <a:bodyPr/>
                    <a:lstStyle/>
                    <a:p>
                      <a:pPr algn="ctr"/>
                      <a:r>
                        <a:rPr lang="ar-AE" sz="3600" b="1" dirty="0" smtClean="0"/>
                        <a:t>4000</a:t>
                      </a:r>
                      <a:endParaRPr lang="fr-FR" sz="3600" b="1" dirty="0"/>
                    </a:p>
                  </a:txBody>
                  <a:tcPr/>
                </a:tc>
                <a:tc>
                  <a:txBody>
                    <a:bodyPr/>
                    <a:lstStyle/>
                    <a:p>
                      <a:pPr algn="ctr"/>
                      <a:r>
                        <a:rPr lang="ar-AE" sz="3600" b="1" dirty="0" smtClean="0">
                          <a:latin typeface="Times New Roman" pitchFamily="18" charset="0"/>
                          <a:cs typeface="Times New Roman" pitchFamily="18" charset="0"/>
                        </a:rPr>
                        <a:t>4</a:t>
                      </a:r>
                      <a:endParaRPr lang="fr-FR" sz="3600" b="1" dirty="0">
                        <a:latin typeface="Times New Roman" pitchFamily="18" charset="0"/>
                        <a:cs typeface="Times New Roman" pitchFamily="18" charset="0"/>
                      </a:endParaRPr>
                    </a:p>
                  </a:txBody>
                  <a:tcPr/>
                </a:tc>
              </a:tr>
              <a:tr h="629872">
                <a:tc>
                  <a:txBody>
                    <a:bodyPr/>
                    <a:lstStyle/>
                    <a:p>
                      <a:pPr algn="ctr"/>
                      <a:r>
                        <a:rPr lang="ar-AE" sz="3600" b="1" dirty="0" smtClean="0"/>
                        <a:t>3000</a:t>
                      </a:r>
                      <a:endParaRPr lang="fr-FR" sz="3600" b="1" dirty="0"/>
                    </a:p>
                  </a:txBody>
                  <a:tcPr/>
                </a:tc>
                <a:tc>
                  <a:txBody>
                    <a:bodyPr/>
                    <a:lstStyle/>
                    <a:p>
                      <a:pPr algn="ctr"/>
                      <a:r>
                        <a:rPr lang="en-US" sz="3600" b="1" dirty="0" smtClean="0">
                          <a:latin typeface="Times New Roman" pitchFamily="18" charset="0"/>
                          <a:cs typeface="Times New Roman" pitchFamily="18" charset="0"/>
                        </a:rPr>
                        <a:t>50</a:t>
                      </a:r>
                      <a:endParaRPr lang="fr-FR" sz="3600" b="1" dirty="0">
                        <a:latin typeface="Times New Roman" pitchFamily="18" charset="0"/>
                        <a:cs typeface="Times New Roman" pitchFamily="18" charset="0"/>
                      </a:endParaRPr>
                    </a:p>
                  </a:txBody>
                  <a:tcPr/>
                </a:tc>
              </a:tr>
              <a:tr h="629872">
                <a:tc>
                  <a:txBody>
                    <a:bodyPr/>
                    <a:lstStyle/>
                    <a:p>
                      <a:pPr algn="ctr"/>
                      <a:r>
                        <a:rPr lang="ar-AE" sz="3600" b="1" dirty="0" smtClean="0"/>
                        <a:t>2500</a:t>
                      </a:r>
                      <a:endParaRPr lang="fr-FR" sz="3600" b="1" dirty="0"/>
                    </a:p>
                  </a:txBody>
                  <a:tcPr/>
                </a:tc>
                <a:tc>
                  <a:txBody>
                    <a:bodyPr/>
                    <a:lstStyle/>
                    <a:p>
                      <a:pPr algn="ctr"/>
                      <a:r>
                        <a:rPr lang="en-US" sz="3600" b="1" dirty="0" smtClean="0">
                          <a:latin typeface="Times New Roman" pitchFamily="18" charset="0"/>
                          <a:cs typeface="Times New Roman" pitchFamily="18" charset="0"/>
                        </a:rPr>
                        <a:t>5</a:t>
                      </a:r>
                      <a:endParaRPr lang="fr-FR" sz="3600" b="1" dirty="0">
                        <a:latin typeface="Times New Roman" pitchFamily="18" charset="0"/>
                        <a:cs typeface="Times New Roman" pitchFamily="18" charset="0"/>
                      </a:endParaRPr>
                    </a:p>
                  </a:txBody>
                  <a:tcPr/>
                </a:tc>
              </a:tr>
              <a:tr h="629872">
                <a:tc>
                  <a:txBody>
                    <a:bodyPr/>
                    <a:lstStyle/>
                    <a:p>
                      <a:pPr algn="ctr"/>
                      <a:r>
                        <a:rPr lang="ar-AE" sz="3600" b="1" dirty="0" smtClean="0"/>
                        <a:t>2000</a:t>
                      </a:r>
                      <a:endParaRPr lang="fr-FR" sz="3600" b="1" dirty="0"/>
                    </a:p>
                  </a:txBody>
                  <a:tcPr/>
                </a:tc>
                <a:tc>
                  <a:txBody>
                    <a:bodyPr/>
                    <a:lstStyle/>
                    <a:p>
                      <a:pPr algn="ctr"/>
                      <a:r>
                        <a:rPr lang="en-US" sz="3600" b="1" dirty="0" smtClean="0">
                          <a:latin typeface="Times New Roman" pitchFamily="18" charset="0"/>
                          <a:cs typeface="Times New Roman" pitchFamily="18" charset="0"/>
                        </a:rPr>
                        <a:t>130</a:t>
                      </a:r>
                      <a:endParaRPr lang="fr-FR" sz="3600" b="1" dirty="0">
                        <a:latin typeface="Times New Roman" pitchFamily="18" charset="0"/>
                        <a:cs typeface="Times New Roman" pitchFamily="18" charset="0"/>
                      </a:endParaRPr>
                    </a:p>
                  </a:txBody>
                  <a:tcPr/>
                </a:tc>
              </a:tr>
              <a:tr h="629872">
                <a:tc>
                  <a:txBody>
                    <a:bodyPr/>
                    <a:lstStyle/>
                    <a:p>
                      <a:pPr algn="ctr"/>
                      <a:r>
                        <a:rPr lang="ar-AE" sz="3600" b="1" dirty="0" smtClean="0"/>
                        <a:t>1500</a:t>
                      </a:r>
                      <a:endParaRPr lang="fr-FR" sz="3600" b="1" dirty="0"/>
                    </a:p>
                  </a:txBody>
                  <a:tcPr/>
                </a:tc>
                <a:tc>
                  <a:txBody>
                    <a:bodyPr/>
                    <a:lstStyle/>
                    <a:p>
                      <a:pPr algn="ctr"/>
                      <a:r>
                        <a:rPr lang="en-US" sz="3600" b="1" dirty="0" smtClean="0">
                          <a:latin typeface="Times New Roman" pitchFamily="18" charset="0"/>
                          <a:cs typeface="Times New Roman" pitchFamily="18" charset="0"/>
                        </a:rPr>
                        <a:t>10</a:t>
                      </a:r>
                      <a:endParaRPr lang="fr-FR" sz="3600" b="1" dirty="0">
                        <a:latin typeface="Times New Roman" pitchFamily="18" charset="0"/>
                        <a:cs typeface="Times New Roman" pitchFamily="18" charset="0"/>
                      </a:endParaRPr>
                    </a:p>
                  </a:txBody>
                  <a:tcPr/>
                </a:tc>
              </a:tr>
              <a:tr h="629872">
                <a:tc>
                  <a:txBody>
                    <a:bodyPr/>
                    <a:lstStyle/>
                    <a:p>
                      <a:pPr algn="ctr"/>
                      <a:r>
                        <a:rPr lang="ar-AE" sz="3600" b="1" dirty="0" smtClean="0"/>
                        <a:t>1000</a:t>
                      </a:r>
                      <a:endParaRPr lang="fr-FR" sz="3600" b="1" dirty="0"/>
                    </a:p>
                  </a:txBody>
                  <a:tcPr/>
                </a:tc>
                <a:tc>
                  <a:txBody>
                    <a:bodyPr/>
                    <a:lstStyle/>
                    <a:p>
                      <a:pPr algn="ctr"/>
                      <a:r>
                        <a:rPr lang="en-US" sz="3600" b="1" dirty="0" smtClean="0">
                          <a:latin typeface="Times New Roman" pitchFamily="18" charset="0"/>
                          <a:cs typeface="Times New Roman" pitchFamily="18" charset="0"/>
                        </a:rPr>
                        <a:t>1</a:t>
                      </a:r>
                      <a:r>
                        <a:rPr lang="ar-AE" sz="3600" b="1" dirty="0" smtClean="0">
                          <a:latin typeface="Times New Roman" pitchFamily="18" charset="0"/>
                          <a:cs typeface="Times New Roman" pitchFamily="18" charset="0"/>
                        </a:rPr>
                        <a:t>1010</a:t>
                      </a:r>
                      <a:endParaRPr lang="fr-FR" sz="3600" b="1" dirty="0">
                        <a:latin typeface="Times New Roman" pitchFamily="18" charset="0"/>
                        <a:cs typeface="Times New Roman" pitchFamily="18" charset="0"/>
                      </a:endParaRPr>
                    </a:p>
                  </a:txBody>
                  <a:tcPr/>
                </a:tc>
              </a:tr>
            </a:tbl>
          </a:graphicData>
        </a:graphic>
      </p:graphicFrame>
      <p:sp>
        <p:nvSpPr>
          <p:cNvPr id="2" name="Titre 1"/>
          <p:cNvSpPr>
            <a:spLocks noGrp="1"/>
          </p:cNvSpPr>
          <p:nvPr>
            <p:ph type="title"/>
          </p:nvPr>
        </p:nvSpPr>
        <p:spPr>
          <a:xfrm>
            <a:off x="1000100" y="1143000"/>
            <a:ext cx="7686700" cy="714364"/>
          </a:xfrm>
        </p:spPr>
        <p:txBody>
          <a:bodyPr>
            <a:noAutofit/>
          </a:bodyPr>
          <a:lstStyle/>
          <a:p>
            <a:pPr algn="ctr"/>
            <a:r>
              <a:rPr lang="ar-AE" sz="4000" b="1" dirty="0" smtClean="0"/>
              <a:t>4-توزيع المنتسبين حسب مبالغ اشتراكاتهم</a:t>
            </a:r>
            <a:endParaRPr lang="fr-FR" sz="40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r>
              <a:rPr lang="ar-AE" dirty="0" smtClean="0"/>
              <a:t> </a:t>
            </a:r>
            <a:endParaRPr lang="fr-FR" dirty="0"/>
          </a:p>
        </p:txBody>
      </p:sp>
      <p:sp>
        <p:nvSpPr>
          <p:cNvPr id="2" name="Titre 1"/>
          <p:cNvSpPr>
            <a:spLocks noGrp="1"/>
          </p:cNvSpPr>
          <p:nvPr>
            <p:ph type="title"/>
          </p:nvPr>
        </p:nvSpPr>
        <p:spPr>
          <a:xfrm>
            <a:off x="457200" y="642918"/>
            <a:ext cx="8229600" cy="1000132"/>
          </a:xfrm>
        </p:spPr>
        <p:txBody>
          <a:bodyPr/>
          <a:lstStyle/>
          <a:p>
            <a:pPr algn="ctr"/>
            <a:r>
              <a:rPr lang="ar-AE" sz="5400" b="1" dirty="0" smtClean="0"/>
              <a:t>5-الحصيلة الإجمالية </a:t>
            </a:r>
            <a:endParaRPr lang="fr-FR" b="1" dirty="0"/>
          </a:p>
        </p:txBody>
      </p:sp>
      <p:sp>
        <p:nvSpPr>
          <p:cNvPr id="4" name="Ellipse 3"/>
          <p:cNvSpPr/>
          <p:nvPr/>
        </p:nvSpPr>
        <p:spPr>
          <a:xfrm>
            <a:off x="2285984" y="2214554"/>
            <a:ext cx="4500594" cy="29289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5400" b="1" dirty="0" smtClean="0">
                <a:latin typeface="Times New Roman" pitchFamily="18" charset="0"/>
                <a:cs typeface="Times New Roman" pitchFamily="18" charset="0"/>
              </a:rPr>
              <a:t>66397660</a:t>
            </a:r>
            <a:endParaRPr lang="fr-FR" sz="54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357289" y="1643049"/>
          <a:ext cx="7072362" cy="4714908"/>
        </p:xfrm>
        <a:graphic>
          <a:graphicData uri="http://schemas.openxmlformats.org/drawingml/2006/table">
            <a:tbl>
              <a:tblPr firstRow="1" bandRow="1">
                <a:tableStyleId>{5C22544A-7EE6-4342-B048-85BDC9FD1C3A}</a:tableStyleId>
              </a:tblPr>
              <a:tblGrid>
                <a:gridCol w="2357454"/>
                <a:gridCol w="2357454"/>
                <a:gridCol w="2357454"/>
              </a:tblGrid>
              <a:tr h="1383284">
                <a:tc>
                  <a:txBody>
                    <a:bodyPr/>
                    <a:lstStyle/>
                    <a:p>
                      <a:pPr algn="ctr"/>
                      <a:r>
                        <a:rPr lang="ar-AE" sz="2800" dirty="0" smtClean="0"/>
                        <a:t>المبلغ</a:t>
                      </a:r>
                      <a:endParaRPr lang="fr-FR" sz="2800" dirty="0"/>
                    </a:p>
                  </a:txBody>
                  <a:tcPr/>
                </a:tc>
                <a:tc>
                  <a:txBody>
                    <a:bodyPr/>
                    <a:lstStyle/>
                    <a:p>
                      <a:r>
                        <a:rPr lang="ar-AE" sz="3200" dirty="0" smtClean="0"/>
                        <a:t>عدد</a:t>
                      </a:r>
                      <a:r>
                        <a:rPr lang="ar-AE" sz="3200" baseline="0" dirty="0" smtClean="0"/>
                        <a:t> الدافعين</a:t>
                      </a:r>
                      <a:endParaRPr lang="fr-FR" sz="3200" dirty="0"/>
                    </a:p>
                  </a:txBody>
                  <a:tcPr/>
                </a:tc>
                <a:tc>
                  <a:txBody>
                    <a:bodyPr/>
                    <a:lstStyle/>
                    <a:p>
                      <a:r>
                        <a:rPr lang="ar-AE" sz="2800" dirty="0" smtClean="0"/>
                        <a:t>عدد المنتسبين</a:t>
                      </a:r>
                    </a:p>
                    <a:p>
                      <a:r>
                        <a:rPr lang="ar-AE" sz="2800" dirty="0" smtClean="0"/>
                        <a:t>في</a:t>
                      </a:r>
                      <a:r>
                        <a:rPr lang="ar-AE" sz="2800" baseline="0" dirty="0" smtClean="0"/>
                        <a:t> كل شهر</a:t>
                      </a:r>
                      <a:endParaRPr lang="fr-FR" sz="2800" dirty="0"/>
                    </a:p>
                  </a:txBody>
                  <a:tcPr/>
                </a:tc>
              </a:tr>
              <a:tr h="832906">
                <a:tc>
                  <a:txBody>
                    <a:bodyPr/>
                    <a:lstStyle/>
                    <a:p>
                      <a:pPr algn="ctr"/>
                      <a:r>
                        <a:rPr lang="ar-AE" sz="2000" b="1" dirty="0" smtClean="0"/>
                        <a:t>2640500</a:t>
                      </a:r>
                      <a:endParaRPr lang="fr-FR" sz="2000" b="1" dirty="0"/>
                    </a:p>
                  </a:txBody>
                  <a:tcPr/>
                </a:tc>
                <a:tc>
                  <a:txBody>
                    <a:bodyPr/>
                    <a:lstStyle/>
                    <a:p>
                      <a:pPr algn="ctr"/>
                      <a:r>
                        <a:rPr lang="ar-AE" sz="2000" b="1" dirty="0" smtClean="0"/>
                        <a:t>1698</a:t>
                      </a:r>
                      <a:endParaRPr lang="fr-FR" sz="2000" b="1" dirty="0"/>
                    </a:p>
                  </a:txBody>
                  <a:tcPr/>
                </a:tc>
                <a:tc>
                  <a:txBody>
                    <a:bodyPr/>
                    <a:lstStyle/>
                    <a:p>
                      <a:pPr algn="ctr"/>
                      <a:r>
                        <a:rPr lang="ar-AE" sz="2400" b="1" dirty="0" smtClean="0">
                          <a:latin typeface="Times New Roman" pitchFamily="18" charset="0"/>
                          <a:cs typeface="Times New Roman" pitchFamily="18" charset="0"/>
                        </a:rPr>
                        <a:t>يناير(3468</a:t>
                      </a:r>
                      <a:r>
                        <a:rPr lang="ar-AE" sz="2400" b="1" baseline="0" dirty="0" smtClean="0">
                          <a:latin typeface="Times New Roman" pitchFamily="18" charset="0"/>
                          <a:cs typeface="Times New Roman" pitchFamily="18" charset="0"/>
                        </a:rPr>
                        <a:t>)</a:t>
                      </a:r>
                      <a:endParaRPr lang="fr-FR" sz="2400" b="1" dirty="0">
                        <a:latin typeface="Times New Roman" pitchFamily="18" charset="0"/>
                        <a:cs typeface="Times New Roman" pitchFamily="18" charset="0"/>
                      </a:endParaRPr>
                    </a:p>
                  </a:txBody>
                  <a:tcPr/>
                </a:tc>
              </a:tr>
              <a:tr h="832906">
                <a:tc>
                  <a:txBody>
                    <a:bodyPr/>
                    <a:lstStyle/>
                    <a:p>
                      <a:pPr algn="ctr"/>
                      <a:r>
                        <a:rPr lang="ar-AE" sz="2000" b="1" dirty="0" smtClean="0"/>
                        <a:t>5660800</a:t>
                      </a:r>
                      <a:endParaRPr lang="fr-FR" sz="2000" b="1" dirty="0"/>
                    </a:p>
                  </a:txBody>
                  <a:tcPr/>
                </a:tc>
                <a:tc>
                  <a:txBody>
                    <a:bodyPr/>
                    <a:lstStyle/>
                    <a:p>
                      <a:pPr algn="ctr"/>
                      <a:r>
                        <a:rPr lang="ar-AE" sz="2000" b="1" dirty="0" smtClean="0"/>
                        <a:t>4513</a:t>
                      </a:r>
                      <a:endParaRPr lang="fr-FR" sz="2000" b="1" dirty="0"/>
                    </a:p>
                  </a:txBody>
                  <a:tcPr/>
                </a:tc>
                <a:tc>
                  <a:txBody>
                    <a:bodyPr/>
                    <a:lstStyle/>
                    <a:p>
                      <a:pPr algn="ctr"/>
                      <a:r>
                        <a:rPr lang="ar-AE" sz="2400" b="1" dirty="0" smtClean="0">
                          <a:latin typeface="Times New Roman" pitchFamily="18" charset="0"/>
                          <a:cs typeface="Times New Roman" pitchFamily="18" charset="0"/>
                        </a:rPr>
                        <a:t>فبراير(</a:t>
                      </a:r>
                      <a:r>
                        <a:rPr lang="ar-AE" sz="2400" b="1" baseline="0" dirty="0" smtClean="0">
                          <a:latin typeface="Times New Roman" pitchFamily="18" charset="0"/>
                          <a:cs typeface="Times New Roman" pitchFamily="18" charset="0"/>
                        </a:rPr>
                        <a:t> 6532)</a:t>
                      </a:r>
                      <a:endParaRPr lang="fr-FR" sz="2400" b="1" dirty="0">
                        <a:latin typeface="Times New Roman" pitchFamily="18" charset="0"/>
                        <a:cs typeface="Times New Roman" pitchFamily="18" charset="0"/>
                      </a:endParaRPr>
                    </a:p>
                  </a:txBody>
                  <a:tcPr/>
                </a:tc>
              </a:tr>
              <a:tr h="832906">
                <a:tc>
                  <a:txBody>
                    <a:bodyPr/>
                    <a:lstStyle/>
                    <a:p>
                      <a:pPr algn="ctr"/>
                      <a:r>
                        <a:rPr lang="ar-AE" sz="2000" b="1" dirty="0" smtClean="0"/>
                        <a:t>4837200</a:t>
                      </a:r>
                      <a:endParaRPr lang="fr-FR" sz="2000" b="1" dirty="0"/>
                    </a:p>
                  </a:txBody>
                  <a:tcPr/>
                </a:tc>
                <a:tc>
                  <a:txBody>
                    <a:bodyPr/>
                    <a:lstStyle/>
                    <a:p>
                      <a:pPr algn="ctr"/>
                      <a:r>
                        <a:rPr lang="ar-AE" sz="2000" b="1" dirty="0" smtClean="0"/>
                        <a:t>3603</a:t>
                      </a:r>
                      <a:endParaRPr lang="fr-FR" sz="2000" b="1" dirty="0"/>
                    </a:p>
                  </a:txBody>
                  <a:tcPr/>
                </a:tc>
                <a:tc>
                  <a:txBody>
                    <a:bodyPr/>
                    <a:lstStyle/>
                    <a:p>
                      <a:pPr algn="ctr"/>
                      <a:r>
                        <a:rPr lang="ar-AE" sz="2400" b="1" dirty="0" smtClean="0">
                          <a:latin typeface="Times New Roman" pitchFamily="18" charset="0"/>
                          <a:cs typeface="Times New Roman" pitchFamily="18" charset="0"/>
                        </a:rPr>
                        <a:t>مارس(7838</a:t>
                      </a:r>
                      <a:r>
                        <a:rPr lang="ar-AE" sz="2400" b="1" baseline="0" dirty="0" smtClean="0">
                          <a:latin typeface="Times New Roman" pitchFamily="18" charset="0"/>
                          <a:cs typeface="Times New Roman" pitchFamily="18" charset="0"/>
                        </a:rPr>
                        <a:t> )</a:t>
                      </a:r>
                      <a:endParaRPr lang="fr-FR" sz="2400" b="1" dirty="0">
                        <a:latin typeface="Times New Roman" pitchFamily="18" charset="0"/>
                        <a:cs typeface="Times New Roman" pitchFamily="18" charset="0"/>
                      </a:endParaRPr>
                    </a:p>
                  </a:txBody>
                  <a:tcPr/>
                </a:tc>
              </a:tr>
              <a:tr h="832906">
                <a:tc>
                  <a:txBody>
                    <a:bodyPr/>
                    <a:lstStyle/>
                    <a:p>
                      <a:pPr algn="ctr"/>
                      <a:r>
                        <a:rPr lang="ar-AE" sz="2000" b="1" dirty="0" smtClean="0"/>
                        <a:t>4898800</a:t>
                      </a:r>
                      <a:endParaRPr lang="fr-FR" sz="2000" b="1" dirty="0"/>
                    </a:p>
                  </a:txBody>
                  <a:tcPr/>
                </a:tc>
                <a:tc>
                  <a:txBody>
                    <a:bodyPr/>
                    <a:lstStyle/>
                    <a:p>
                      <a:pPr algn="ctr"/>
                      <a:r>
                        <a:rPr lang="ar-AE" sz="2000" b="1" dirty="0" smtClean="0"/>
                        <a:t>3065</a:t>
                      </a:r>
                      <a:endParaRPr lang="fr-FR" sz="2000" b="1" dirty="0"/>
                    </a:p>
                  </a:txBody>
                  <a:tcPr/>
                </a:tc>
                <a:tc>
                  <a:txBody>
                    <a:bodyPr/>
                    <a:lstStyle/>
                    <a:p>
                      <a:pPr algn="ctr"/>
                      <a:r>
                        <a:rPr lang="ar-AE" sz="2400" b="1" dirty="0" smtClean="0">
                          <a:latin typeface="Times New Roman" pitchFamily="18" charset="0"/>
                          <a:cs typeface="Times New Roman" pitchFamily="18" charset="0"/>
                        </a:rPr>
                        <a:t>ابريل(8452</a:t>
                      </a:r>
                      <a:r>
                        <a:rPr lang="ar-AE" sz="2400" b="1" baseline="0" dirty="0" smtClean="0">
                          <a:latin typeface="Times New Roman" pitchFamily="18" charset="0"/>
                          <a:cs typeface="Times New Roman" pitchFamily="18" charset="0"/>
                        </a:rPr>
                        <a:t> )</a:t>
                      </a:r>
                      <a:endParaRPr lang="fr-FR" sz="1600" b="1" dirty="0">
                        <a:latin typeface="Times New Roman" pitchFamily="18" charset="0"/>
                        <a:cs typeface="Times New Roman" pitchFamily="18" charset="0"/>
                      </a:endParaRPr>
                    </a:p>
                  </a:txBody>
                  <a:tcPr/>
                </a:tc>
              </a:tr>
            </a:tbl>
          </a:graphicData>
        </a:graphic>
      </p:graphicFrame>
      <p:sp>
        <p:nvSpPr>
          <p:cNvPr id="2" name="Titre 1"/>
          <p:cNvSpPr>
            <a:spLocks noGrp="1"/>
          </p:cNvSpPr>
          <p:nvPr>
            <p:ph type="title"/>
          </p:nvPr>
        </p:nvSpPr>
        <p:spPr/>
        <p:txBody>
          <a:bodyPr>
            <a:normAutofit fontScale="90000"/>
          </a:bodyPr>
          <a:lstStyle/>
          <a:p>
            <a:pPr algn="ctr"/>
            <a:r>
              <a:rPr lang="ar-AE" sz="4400" b="1" dirty="0" smtClean="0"/>
              <a:t>6-تفاصيل تسديد المنتسبين حسب الأشهر</a:t>
            </a:r>
            <a:endParaRPr lang="fr-FR" sz="40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1340</TotalTime>
  <Words>281</Words>
  <PresentationFormat>Affichage à l'écran (4:3)</PresentationFormat>
  <Paragraphs>139</Paragraphs>
  <Slides>11</Slides>
  <Notes>2</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Solstice</vt:lpstr>
      <vt:lpstr>Diapositive 1</vt:lpstr>
      <vt:lpstr>المحتوى</vt:lpstr>
      <vt:lpstr>مــــقدمة </vt:lpstr>
      <vt:lpstr>Diapositive 4</vt:lpstr>
      <vt:lpstr>Diapositive 5</vt:lpstr>
      <vt:lpstr>3-توزيع المنتسبين حسب مبالغ اشتراكاتهم</vt:lpstr>
      <vt:lpstr>4-توزيع المنتسبين حسب مبالغ اشتراكاتهم</vt:lpstr>
      <vt:lpstr>5-الحصيلة الإجمالية </vt:lpstr>
      <vt:lpstr>6-تفاصيل تسديد المنتسبين حسب الأشهر</vt:lpstr>
      <vt:lpstr>6-تفاصيل تسديد المنتسبين حسب الأشهر</vt:lpstr>
      <vt:lpstr>6-تفاصيل تسديد المنتسبين حسب الأشهر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18</cp:revision>
  <dcterms:created xsi:type="dcterms:W3CDTF">2023-10-31T08:33:47Z</dcterms:created>
  <dcterms:modified xsi:type="dcterms:W3CDTF">2024-01-08T12:44:00Z</dcterms:modified>
</cp:coreProperties>
</file>